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379" r:id="rId2"/>
    <p:sldId id="388" r:id="rId3"/>
    <p:sldId id="386" r:id="rId4"/>
    <p:sldId id="387" r:id="rId5"/>
    <p:sldId id="380" r:id="rId6"/>
    <p:sldId id="385" r:id="rId7"/>
    <p:sldId id="381" r:id="rId8"/>
    <p:sldId id="382" r:id="rId9"/>
    <p:sldId id="383" r:id="rId10"/>
    <p:sldId id="384" r:id="rId11"/>
    <p:sldId id="363" r:id="rId12"/>
    <p:sldId id="376" r:id="rId13"/>
    <p:sldId id="364" r:id="rId14"/>
    <p:sldId id="378" r:id="rId15"/>
    <p:sldId id="365" r:id="rId16"/>
    <p:sldId id="366" r:id="rId17"/>
    <p:sldId id="374" r:id="rId18"/>
    <p:sldId id="375" r:id="rId19"/>
    <p:sldId id="367" r:id="rId20"/>
    <p:sldId id="373" r:id="rId21"/>
    <p:sldId id="368" r:id="rId22"/>
    <p:sldId id="371" r:id="rId23"/>
    <p:sldId id="369" r:id="rId24"/>
    <p:sldId id="370" r:id="rId25"/>
    <p:sldId id="351" r:id="rId26"/>
    <p:sldId id="350" r:id="rId27"/>
    <p:sldId id="346" r:id="rId28"/>
    <p:sldId id="359" r:id="rId29"/>
    <p:sldId id="349" r:id="rId30"/>
    <p:sldId id="358" r:id="rId31"/>
    <p:sldId id="352" r:id="rId32"/>
    <p:sldId id="362" r:id="rId33"/>
    <p:sldId id="360" r:id="rId34"/>
    <p:sldId id="361" r:id="rId35"/>
    <p:sldId id="348" r:id="rId36"/>
    <p:sldId id="354" r:id="rId37"/>
    <p:sldId id="355" r:id="rId38"/>
    <p:sldId id="353" r:id="rId39"/>
    <p:sldId id="341" r:id="rId40"/>
    <p:sldId id="343" r:id="rId41"/>
    <p:sldId id="356" r:id="rId42"/>
    <p:sldId id="357" r:id="rId43"/>
    <p:sldId id="344" r:id="rId44"/>
    <p:sldId id="347" r:id="rId45"/>
    <p:sldId id="342" r:id="rId46"/>
    <p:sldId id="345" r:id="rId47"/>
    <p:sldId id="331" r:id="rId48"/>
    <p:sldId id="264" r:id="rId49"/>
    <p:sldId id="266" r:id="rId50"/>
    <p:sldId id="340" r:id="rId51"/>
    <p:sldId id="269" r:id="rId52"/>
    <p:sldId id="332" r:id="rId53"/>
    <p:sldId id="333" r:id="rId54"/>
    <p:sldId id="339" r:id="rId55"/>
    <p:sldId id="338" r:id="rId56"/>
    <p:sldId id="270" r:id="rId57"/>
    <p:sldId id="271" r:id="rId58"/>
    <p:sldId id="272" r:id="rId59"/>
    <p:sldId id="268" r:id="rId60"/>
    <p:sldId id="260" r:id="rId61"/>
    <p:sldId id="261" r:id="rId62"/>
    <p:sldId id="262" r:id="rId63"/>
    <p:sldId id="259" r:id="rId64"/>
    <p:sldId id="257" r:id="rId65"/>
    <p:sldId id="256" r:id="rId66"/>
    <p:sldId id="258" r:id="rId67"/>
    <p:sldId id="330" r:id="rId6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schlaue Füchslein (2023.06.04)" id="{9682E03C-7ED9-4DA8-8CF8-FC66DB0701FF}">
          <p14:sldIdLst>
            <p14:sldId id="379"/>
            <p14:sldId id="388"/>
            <p14:sldId id="386"/>
            <p14:sldId id="387"/>
            <p14:sldId id="380"/>
            <p14:sldId id="385"/>
          </p14:sldIdLst>
        </p14:section>
        <p14:section name="Der Zar lässt sich fotografieren  Die Kluge (2023.05.04)" id="{9335228D-F274-494E-BCF7-C8BE88A39144}">
          <p14:sldIdLst>
            <p14:sldId id="381"/>
            <p14:sldId id="382"/>
          </p14:sldIdLst>
        </p14:section>
        <p14:section name="HERCULES (2023.05.18)" id="{8DBF3B0B-1B4F-4EC6-8919-A8BF4841B365}">
          <p14:sldIdLst>
            <p14:sldId id="383"/>
            <p14:sldId id="384"/>
          </p14:sldIdLst>
        </p14:section>
        <p14:section name="Händel-XERXES (2023.05.27)" id="{A77A23C8-ABCF-4DB9-B46A-C2A9165AFB4B}">
          <p14:sldIdLst>
            <p14:sldId id="363"/>
            <p14:sldId id="376"/>
            <p14:sldId id="364"/>
            <p14:sldId id="378"/>
          </p14:sldIdLst>
        </p14:section>
        <p14:section name="MADAMA BUTTERFLY (2023.05.19)" id="{6786DE59-7690-48A9-B78E-993CF1278B89}">
          <p14:sldIdLst>
            <p14:sldId id="365"/>
            <p14:sldId id="366"/>
            <p14:sldId id="374"/>
            <p14:sldId id="375"/>
          </p14:sldIdLst>
        </p14:section>
        <p14:section name="Mozart-DON GIOVANNI (2023.05.20)" id="{5A517B35-AF77-422A-9683-CB980D47D8CE}">
          <p14:sldIdLst>
            <p14:sldId id="367"/>
            <p14:sldId id="373"/>
            <p14:sldId id="368"/>
            <p14:sldId id="371"/>
          </p14:sldIdLst>
        </p14:section>
        <p14:section name="Elektra" id="{1F090730-822E-4AD2-9B4C-D1881EE58BF6}">
          <p14:sldIdLst>
            <p14:sldId id="369"/>
            <p14:sldId id="370"/>
          </p14:sldIdLst>
        </p14:section>
        <p14:section name="Francesca da Rimini" id="{D16175FF-EE2D-4513-8CC2-BB0139AB2B0C}">
          <p14:sldIdLst>
            <p14:sldId id="351"/>
            <p14:sldId id="350"/>
          </p14:sldIdLst>
        </p14:section>
        <p14:section name="Orlando" id="{191C1C2F-175E-46C5-9CB2-6F5F5E4354D2}">
          <p14:sldIdLst>
            <p14:sldId id="346"/>
            <p14:sldId id="359"/>
            <p14:sldId id="349"/>
            <p14:sldId id="358"/>
          </p14:sldIdLst>
        </p14:section>
        <p14:section name="DER FERNE KLANG" id="{E53195A1-AF97-41DC-98B5-14B52D2772C3}">
          <p14:sldIdLst>
            <p14:sldId id="352"/>
            <p14:sldId id="362"/>
            <p14:sldId id="360"/>
            <p14:sldId id="361"/>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114" d="100"/>
          <a:sy n="114" d="100"/>
        </p:scale>
        <p:origin x="216" y="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2/17/2023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2/17/2023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Oper" TargetMode="External"/><Relationship Id="rId2" Type="http://schemas.openxmlformats.org/officeDocument/2006/relationships/hyperlink" Target="https://de.wikipedia.org/wiki/Franz_Schreker" TargetMode="Externa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de.wikipedia.org/wiki/Frankfurt_am_Main" TargetMode="External"/><Relationship Id="rId4" Type="http://schemas.openxmlformats.org/officeDocument/2006/relationships/hyperlink" Target="https://de.wikipedia.org/wiki/191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3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jp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 Id="rId5" Type="http://schemas.openxmlformats.org/officeDocument/2006/relationships/image" Target="../media/image100.jpeg"/><Relationship Id="rId4" Type="http://schemas.openxmlformats.org/officeDocument/2006/relationships/image" Target="../media/image99.jpeg"/></Relationships>
</file>

<file path=ppt/slides/_rels/slide4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4.jp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53.xml.rels><?xml version="1.0" encoding="UTF-8" standalone="yes"?>
<Relationships xmlns="http://schemas.openxmlformats.org/package/2006/relationships"><Relationship Id="rId3" Type="http://schemas.openxmlformats.org/officeDocument/2006/relationships/image" Target="../media/image110.jpg"/><Relationship Id="rId7" Type="http://schemas.openxmlformats.org/officeDocument/2006/relationships/image" Target="../media/image114.jpg"/><Relationship Id="rId2" Type="http://schemas.openxmlformats.org/officeDocument/2006/relationships/image" Target="../media/image109.jpg"/><Relationship Id="rId1" Type="http://schemas.openxmlformats.org/officeDocument/2006/relationships/slideLayout" Target="../slideLayouts/slideLayout7.xml"/><Relationship Id="rId6" Type="http://schemas.openxmlformats.org/officeDocument/2006/relationships/image" Target="../media/image113.jpg"/><Relationship Id="rId5" Type="http://schemas.openxmlformats.org/officeDocument/2006/relationships/image" Target="../media/image112.jpg"/><Relationship Id="rId4" Type="http://schemas.openxmlformats.org/officeDocument/2006/relationships/image" Target="../media/image111.jpg"/></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 Id="rId5" Type="http://schemas.openxmlformats.org/officeDocument/2006/relationships/image" Target="../media/image125.jpeg"/><Relationship Id="rId4" Type="http://schemas.openxmlformats.org/officeDocument/2006/relationships/image" Target="../media/image124.jpeg"/></Relationships>
</file>

<file path=ppt/slides/_rels/slide5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6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 Id="rId4" Type="http://schemas.openxmlformats.org/officeDocument/2006/relationships/image" Target="../media/image135.jpeg"/></Relationships>
</file>

<file path=ppt/slides/_rels/slide6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0.jpe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5" Type="http://schemas.openxmlformats.org/officeDocument/2006/relationships/image" Target="../media/image147.jpeg"/><Relationship Id="rId4" Type="http://schemas.openxmlformats.org/officeDocument/2006/relationships/image" Target="../media/image146.jpeg"/></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4" name="Grafik 3" descr="Ein Bild, das draußen, Fahrrad enthält.&#10;&#10;Automatisch generierte Beschreibung">
            <a:extLst>
              <a:ext uri="{FF2B5EF4-FFF2-40B4-BE49-F238E27FC236}">
                <a16:creationId xmlns:a16="http://schemas.microsoft.com/office/drawing/2014/main" id="{AAE4BA6D-E92F-7704-6C04-45FFAA3D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07" y="2989143"/>
            <a:ext cx="6507324" cy="3660370"/>
          </a:xfrm>
          <a:prstGeom prst="rect">
            <a:avLst/>
          </a:prstGeom>
        </p:spPr>
      </p:pic>
      <p:pic>
        <p:nvPicPr>
          <p:cNvPr id="7" name="Grafik 6">
            <a:extLst>
              <a:ext uri="{FF2B5EF4-FFF2-40B4-BE49-F238E27FC236}">
                <a16:creationId xmlns:a16="http://schemas.microsoft.com/office/drawing/2014/main" id="{C18E479E-2377-4EB7-B7BA-27031D6188E6}"/>
              </a:ext>
            </a:extLst>
          </p:cNvPr>
          <p:cNvPicPr>
            <a:picLocks noChangeAspect="1"/>
          </p:cNvPicPr>
          <p:nvPr/>
        </p:nvPicPr>
        <p:blipFill>
          <a:blip r:embed="rId4"/>
          <a:stretch>
            <a:fillRect/>
          </a:stretch>
        </p:blipFill>
        <p:spPr>
          <a:xfrm>
            <a:off x="6834331" y="149630"/>
            <a:ext cx="3071669" cy="1604263"/>
          </a:xfrm>
          <a:prstGeom prst="rect">
            <a:avLst/>
          </a:prstGeom>
        </p:spPr>
      </p:pic>
      <p:pic>
        <p:nvPicPr>
          <p:cNvPr id="11" name="Grafik 10">
            <a:extLst>
              <a:ext uri="{FF2B5EF4-FFF2-40B4-BE49-F238E27FC236}">
                <a16:creationId xmlns:a16="http://schemas.microsoft.com/office/drawing/2014/main" id="{F46A595F-46D0-9301-A532-C28D93D6ADCA}"/>
              </a:ext>
            </a:extLst>
          </p:cNvPr>
          <p:cNvPicPr>
            <a:picLocks noChangeAspect="1"/>
          </p:cNvPicPr>
          <p:nvPr/>
        </p:nvPicPr>
        <p:blipFill rotWithShape="1">
          <a:blip r:embed="rId5"/>
          <a:srcRect b="19612"/>
          <a:stretch/>
        </p:blipFill>
        <p:spPr>
          <a:xfrm>
            <a:off x="7015677" y="1889043"/>
            <a:ext cx="2890323" cy="4819327"/>
          </a:xfrm>
          <a:prstGeom prst="rect">
            <a:avLst/>
          </a:prstGeom>
        </p:spPr>
      </p:pic>
    </p:spTree>
    <p:extLst>
      <p:ext uri="{BB962C8B-B14F-4D97-AF65-F5344CB8AC3E}">
        <p14:creationId xmlns:p14="http://schemas.microsoft.com/office/powerpoint/2010/main" val="356494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38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76308" y="112801"/>
            <a:ext cx="6697378" cy="1923010"/>
          </a:xfrm>
          <a:prstGeom prst="rect">
            <a:avLst/>
          </a:prstGeom>
        </p:spPr>
      </p:pic>
      <p:pic>
        <p:nvPicPr>
          <p:cNvPr id="3" name="Grafik 2">
            <a:extLst>
              <a:ext uri="{FF2B5EF4-FFF2-40B4-BE49-F238E27FC236}">
                <a16:creationId xmlns:a16="http://schemas.microsoft.com/office/drawing/2014/main" id="{795DB56D-EC20-FB5B-2634-1E9FBB691784}"/>
              </a:ext>
            </a:extLst>
          </p:cNvPr>
          <p:cNvPicPr>
            <a:picLocks noChangeAspect="1"/>
          </p:cNvPicPr>
          <p:nvPr/>
        </p:nvPicPr>
        <p:blipFill>
          <a:blip r:embed="rId3"/>
          <a:stretch>
            <a:fillRect/>
          </a:stretch>
        </p:blipFill>
        <p:spPr>
          <a:xfrm>
            <a:off x="6983824" y="112801"/>
            <a:ext cx="2845868" cy="1848079"/>
          </a:xfrm>
          <a:prstGeom prst="rect">
            <a:avLst/>
          </a:prstGeom>
        </p:spPr>
      </p:pic>
      <p:pic>
        <p:nvPicPr>
          <p:cNvPr id="6" name="Grafik 5">
            <a:extLst>
              <a:ext uri="{FF2B5EF4-FFF2-40B4-BE49-F238E27FC236}">
                <a16:creationId xmlns:a16="http://schemas.microsoft.com/office/drawing/2014/main" id="{37CF23CB-D221-29EC-73D2-55D8A9B531CE}"/>
              </a:ext>
            </a:extLst>
          </p:cNvPr>
          <p:cNvPicPr>
            <a:picLocks noChangeAspect="1"/>
          </p:cNvPicPr>
          <p:nvPr/>
        </p:nvPicPr>
        <p:blipFill>
          <a:blip r:embed="rId4"/>
          <a:stretch>
            <a:fillRect/>
          </a:stretch>
        </p:blipFill>
        <p:spPr>
          <a:xfrm>
            <a:off x="6983824" y="2788284"/>
            <a:ext cx="2666848" cy="3703955"/>
          </a:xfrm>
          <a:prstGeom prst="rect">
            <a:avLst/>
          </a:prstGeom>
        </p:spPr>
      </p:pic>
      <p:pic>
        <p:nvPicPr>
          <p:cNvPr id="10" name="Grafik 9">
            <a:extLst>
              <a:ext uri="{FF2B5EF4-FFF2-40B4-BE49-F238E27FC236}">
                <a16:creationId xmlns:a16="http://schemas.microsoft.com/office/drawing/2014/main" id="{AB685C39-5384-FC88-4C85-E25B9A7DA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8" y="2491422"/>
            <a:ext cx="6908800" cy="3886200"/>
          </a:xfrm>
          <a:prstGeom prst="rect">
            <a:avLst/>
          </a:prstGeom>
        </p:spPr>
      </p:pic>
    </p:spTree>
    <p:extLst>
      <p:ext uri="{BB962C8B-B14F-4D97-AF65-F5344CB8AC3E}">
        <p14:creationId xmlns:p14="http://schemas.microsoft.com/office/powerpoint/2010/main" val="65798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Vorhang enthält.&#10;&#10;Automatisch generierte Beschreibung">
            <a:extLst>
              <a:ext uri="{FF2B5EF4-FFF2-40B4-BE49-F238E27FC236}">
                <a16:creationId xmlns:a16="http://schemas.microsoft.com/office/drawing/2014/main" id="{F0D0892C-6154-1247-37D4-C5B0B1101857}"/>
              </a:ext>
            </a:extLst>
          </p:cNvPr>
          <p:cNvPicPr>
            <a:picLocks noChangeAspect="1"/>
          </p:cNvPicPr>
          <p:nvPr/>
        </p:nvPicPr>
        <p:blipFill rotWithShape="1">
          <a:blip r:embed="rId2">
            <a:extLst>
              <a:ext uri="{28A0092B-C50C-407E-A947-70E740481C1C}">
                <a14:useLocalDpi xmlns:a14="http://schemas.microsoft.com/office/drawing/2010/main" val="0"/>
              </a:ext>
            </a:extLst>
          </a:blip>
          <a:srcRect l="48654" r="7998" b="-1"/>
          <a:stretch/>
        </p:blipFill>
        <p:spPr>
          <a:xfrm>
            <a:off x="155257" y="171715"/>
            <a:ext cx="4723222" cy="6129087"/>
          </a:xfrm>
          <a:prstGeom prst="rect">
            <a:avLst/>
          </a:prstGeom>
        </p:spPr>
      </p:pic>
      <p:pic>
        <p:nvPicPr>
          <p:cNvPr id="5" name="Grafik 4" descr="Ein Bild, das Text, Person, Tisch, männlich enthält.&#10;&#10;Automatisch generierte Beschreibung">
            <a:extLst>
              <a:ext uri="{FF2B5EF4-FFF2-40B4-BE49-F238E27FC236}">
                <a16:creationId xmlns:a16="http://schemas.microsoft.com/office/drawing/2014/main" id="{AB824AB4-046E-C5AD-7C5E-1D8D4768B62C}"/>
              </a:ext>
            </a:extLst>
          </p:cNvPr>
          <p:cNvPicPr>
            <a:picLocks noChangeAspect="1"/>
          </p:cNvPicPr>
          <p:nvPr/>
        </p:nvPicPr>
        <p:blipFill rotWithShape="1">
          <a:blip r:embed="rId3">
            <a:extLst>
              <a:ext uri="{28A0092B-C50C-407E-A947-70E740481C1C}">
                <a14:useLocalDpi xmlns:a14="http://schemas.microsoft.com/office/drawing/2010/main" val="0"/>
              </a:ext>
            </a:extLst>
          </a:blip>
          <a:srcRect l="9578" r="6780" b="-1"/>
          <a:stretch/>
        </p:blipFill>
        <p:spPr>
          <a:xfrm>
            <a:off x="5035004" y="171716"/>
            <a:ext cx="4715739" cy="3171422"/>
          </a:xfrm>
          <a:prstGeom prst="rect">
            <a:avLst/>
          </a:prstGeom>
        </p:spPr>
      </p:pic>
      <p:pic>
        <p:nvPicPr>
          <p:cNvPr id="3" name="Grafik 2" descr="Ein Bild, das Mann, Person, Sport enthält.&#10;&#10;Automatisch generierte Beschreibung">
            <a:extLst>
              <a:ext uri="{FF2B5EF4-FFF2-40B4-BE49-F238E27FC236}">
                <a16:creationId xmlns:a16="http://schemas.microsoft.com/office/drawing/2014/main" id="{E24160F3-42C3-DE02-F651-D9B448F2CA58}"/>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270791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7017306"/>
          </a:xfrm>
          <a:prstGeom prst="rect">
            <a:avLst/>
          </a:prstGeom>
          <a:noFill/>
        </p:spPr>
        <p:txBody>
          <a:bodyPr wrap="square">
            <a:spAutoFit/>
          </a:bodyPr>
          <a:lstStyle/>
          <a:p>
            <a:pPr algn="l"/>
            <a:r>
              <a:rPr lang="zh-CN" altLang="en-US" sz="1000" b="0" i="0" dirty="0">
                <a:solidFill>
                  <a:srgbClr val="B66B6B"/>
                </a:solidFill>
                <a:effectLst/>
                <a:latin typeface="Helvetica Neue"/>
              </a:rPr>
              <a:t>概况</a:t>
            </a:r>
            <a:r>
              <a:rPr lang="zh-CN" altLang="en-US" sz="1000" b="0" i="0" dirty="0">
                <a:solidFill>
                  <a:srgbClr val="989090"/>
                </a:solidFill>
                <a:effectLst/>
                <a:latin typeface="Helvetica Neue"/>
              </a:rPr>
              <a:t> </a:t>
            </a:r>
            <a:r>
              <a:rPr lang="en-US" altLang="zh-CN" sz="1000" b="0" i="0" dirty="0">
                <a:solidFill>
                  <a:srgbClr val="989090"/>
                </a:solidFill>
                <a:effectLst/>
                <a:latin typeface="Helvetica Neue"/>
              </a:rPr>
              <a:t>Overview</a:t>
            </a:r>
            <a:endParaRPr lang="zh-CN" altLang="en-US" sz="1000" b="0" i="0" dirty="0">
              <a:solidFill>
                <a:srgbClr val="B66B6B"/>
              </a:solidFill>
              <a:effectLst/>
              <a:latin typeface="Helvetica Neue"/>
            </a:endParaRPr>
          </a:p>
          <a:p>
            <a:pPr algn="l"/>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薛西斯</a:t>
            </a:r>
            <a:r>
              <a:rPr lang="en-US" altLang="zh-CN" sz="1000" b="0" i="0" dirty="0">
                <a:solidFill>
                  <a:srgbClr val="353535"/>
                </a:solidFill>
                <a:effectLst/>
                <a:latin typeface="Helvetica Neue"/>
              </a:rPr>
              <a:t>》(Xerxes)</a:t>
            </a:r>
            <a:r>
              <a:rPr lang="zh-CN" altLang="en-US" sz="1000" b="0" i="0" dirty="0">
                <a:solidFill>
                  <a:srgbClr val="353535"/>
                </a:solidFill>
                <a:effectLst/>
                <a:latin typeface="Helvetica Neue"/>
              </a:rPr>
              <a:t>讲述的是某种在斯特林堡的“关系剧”或现代“肥皂剧”中经常出现的疯狂欲望。薛西斯的弟弟阿尔萨梅内斯（</a:t>
            </a:r>
            <a:r>
              <a:rPr lang="en-US" altLang="zh-CN" sz="1000" b="0" i="0" dirty="0" err="1">
                <a:solidFill>
                  <a:srgbClr val="353535"/>
                </a:solidFill>
                <a:effectLst/>
                <a:latin typeface="Helvetica Neue"/>
              </a:rPr>
              <a:t>Arsamenes</a:t>
            </a:r>
            <a:r>
              <a:rPr lang="zh-CN" altLang="en-US" sz="1000" b="0" i="0" dirty="0">
                <a:solidFill>
                  <a:srgbClr val="353535"/>
                </a:solidFill>
                <a:effectLst/>
                <a:latin typeface="Helvetica Neue"/>
              </a:rPr>
              <a:t>）与罗蜜尔达互相爱慕，然而从宣叙调开始直到结束，他始终能感到自己在与强大的国王哥哥的爱情争夺战中胜机极少。</a:t>
            </a:r>
            <a:endParaRPr lang="en-US" altLang="zh-CN" sz="1000" b="0" i="0" dirty="0">
              <a:solidFill>
                <a:srgbClr val="353535"/>
              </a:solidFill>
              <a:effectLst/>
              <a:latin typeface="Helvetica Neue"/>
            </a:endParaRPr>
          </a:p>
          <a:p>
            <a:pPr algn="l"/>
            <a:endParaRPr lang="en-US" altLang="zh-CN" sz="1000" dirty="0">
              <a:solidFill>
                <a:srgbClr val="353535"/>
              </a:solidFill>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歌剧开始时，赛尔斯在一棵梧桐树下休息，唱出著名的咏叹调</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fu)(</a:t>
            </a:r>
            <a:r>
              <a:rPr lang="zh-CN" altLang="en-US" sz="1000" b="0" i="0" dirty="0">
                <a:solidFill>
                  <a:srgbClr val="222222"/>
                </a:solidFill>
                <a:effectLst/>
                <a:latin typeface="Helvetica Neue"/>
              </a:rPr>
              <a:t>即亨德尔所谓的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，但其实只是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甚缓板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。他爱上</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，可是她和他的弟弟</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却秘密相爱。</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曾与塞尔色订婚，但被他遗弃，于是决心寻求报复。在随后的发展中，赛尔斯赢取</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芳心的谋略失败， </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最后表明身份，赛尔斯请求她原谅，两人于是复合， </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也可以放心与</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结婚。</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赛尔斯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因为是以早期威尼斯歌剧的剧本作依据，所以较少受严肃歌剧的习惯束缚。剧中的咏叹调比较简短，和剧情融合得较为紧密，喜剧与悲剧情节混合得很巧妙。</a:t>
            </a:r>
          </a:p>
          <a:p>
            <a:pPr algn="l"/>
            <a:r>
              <a:rPr lang="zh-CN" altLang="en-US" sz="1000" b="0" i="0" dirty="0">
                <a:solidFill>
                  <a:srgbClr val="222222"/>
                </a:solidFill>
                <a:effectLst/>
                <a:latin typeface="Helvetica Neue"/>
              </a:rPr>
              <a:t>薛西斯一世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波斯文</a:t>
            </a:r>
            <a:r>
              <a:rPr lang="en-US" altLang="zh-CN" sz="1000" b="0" i="0" dirty="0" err="1">
                <a:solidFill>
                  <a:srgbClr val="222222"/>
                </a:solidFill>
                <a:effectLst/>
                <a:latin typeface="Helvetica Neue"/>
              </a:rPr>
              <a:t>خشایارشا</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意为“战士”，发音</a:t>
            </a:r>
            <a:r>
              <a:rPr lang="en-US" altLang="zh-CN" sz="1000" b="0" i="0" dirty="0" err="1">
                <a:solidFill>
                  <a:srgbClr val="222222"/>
                </a:solidFill>
                <a:effectLst/>
                <a:latin typeface="Helvetica Neue"/>
              </a:rPr>
              <a:t>Khshayārsha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。英文 </a:t>
            </a:r>
            <a:r>
              <a:rPr lang="en-US" altLang="zh-CN" sz="1000" b="0" i="0" dirty="0">
                <a:solidFill>
                  <a:srgbClr val="222222"/>
                </a:solidFill>
                <a:effectLst/>
                <a:latin typeface="Helvetica Neue"/>
              </a:rPr>
              <a:t>Xerxes </a:t>
            </a:r>
            <a:r>
              <a:rPr lang="zh-CN" altLang="en-US" sz="1000" b="0" i="0" dirty="0">
                <a:solidFill>
                  <a:srgbClr val="222222"/>
                </a:solidFill>
                <a:effectLst/>
                <a:latin typeface="Helvetica Neue"/>
              </a:rPr>
              <a:t>源于希腊文 </a:t>
            </a:r>
            <a:r>
              <a:rPr lang="en-US" altLang="zh-CN" sz="1000" b="0" i="0" dirty="0" err="1">
                <a:solidFill>
                  <a:srgbClr val="222222"/>
                </a:solidFill>
                <a:effectLst/>
                <a:latin typeface="Helvetica Neue"/>
              </a:rPr>
              <a:t>Ξερξης</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对其原名的译音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约前</a:t>
            </a:r>
            <a:r>
              <a:rPr lang="en-US" altLang="zh-CN" sz="1000" b="0" i="0" dirty="0">
                <a:solidFill>
                  <a:srgbClr val="222222"/>
                </a:solidFill>
                <a:effectLst/>
                <a:latin typeface="Helvetica Neue"/>
              </a:rPr>
              <a:t>519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又译泽克西斯一世或泽尔士一世，是波斯帝国的国王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。基督教会认为他可能是圣经中提到的波斯国王亚哈随鲁，但并无实证支持此观点。</a:t>
            </a:r>
          </a:p>
          <a:p>
            <a:pPr algn="l"/>
            <a:r>
              <a:rPr lang="zh-CN" altLang="en-US" sz="1000" b="0" i="0" dirty="0">
                <a:solidFill>
                  <a:srgbClr val="222222"/>
                </a:solidFill>
                <a:effectLst/>
                <a:latin typeface="Helvetica Neue"/>
              </a:rPr>
              <a:t>薛西斯一世是大流士一世与居鲁士大帝之女阿托莎的儿子。</a:t>
            </a:r>
          </a:p>
          <a:p>
            <a:pPr algn="l"/>
            <a:r>
              <a:rPr lang="zh-CN" altLang="en-US" sz="1000" b="0" i="0" dirty="0">
                <a:solidFill>
                  <a:srgbClr val="222222"/>
                </a:solidFill>
                <a:effectLst/>
                <a:latin typeface="Helvetica Neue"/>
              </a:rPr>
              <a:t>他在即位后不久镇压了一次埃及的暴乱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，埃及人极其反对波斯帝国的统治。</a:t>
            </a:r>
          </a:p>
          <a:p>
            <a:pPr algn="l"/>
            <a:r>
              <a:rPr lang="zh-CN" altLang="en-US" sz="1000" b="0" i="0" dirty="0">
                <a:solidFill>
                  <a:srgbClr val="222222"/>
                </a:solidFill>
                <a:effectLst/>
                <a:latin typeface="Helvetica Neue"/>
              </a:rPr>
              <a:t>薛西斯一世继续进行与希腊的战争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参见：希波战争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。他率大军入侵希腊，洗劫了雅典，但在萨拉米海战中被打败。晚年薛西斯一世纵情于酒色，亲信小人，导致波斯帝国内乱。</a:t>
            </a:r>
          </a:p>
          <a:p>
            <a:pPr algn="l"/>
            <a:r>
              <a:rPr lang="zh-CN" altLang="en-US" sz="1000" b="0" i="0" dirty="0">
                <a:solidFill>
                  <a:srgbClr val="222222"/>
                </a:solidFill>
                <a:effectLst/>
                <a:latin typeface="Helvetica Neue"/>
              </a:rPr>
              <a:t>薛西斯一世死于宫廷政变。他的宰相阿尔达班谋杀了他，并拥立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可能是他的儿子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阿尔塔薛西斯一世为国王。</a:t>
            </a:r>
          </a:p>
          <a:p>
            <a:pPr algn="l"/>
            <a:r>
              <a:rPr lang="zh-CN" altLang="en-US" sz="1000" b="0" i="0" dirty="0">
                <a:solidFill>
                  <a:srgbClr val="222222"/>
                </a:solidFill>
                <a:effectLst/>
                <a:latin typeface="Helvetica Neue"/>
              </a:rPr>
              <a:t>薛西斯二世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西元前</a:t>
            </a:r>
            <a:r>
              <a:rPr lang="en-US" altLang="zh-CN" sz="1000" b="0" i="0" dirty="0">
                <a:solidFill>
                  <a:srgbClr val="222222"/>
                </a:solidFill>
                <a:effectLst/>
                <a:latin typeface="Helvetica Neue"/>
              </a:rPr>
              <a:t>424</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：阿尔塔薛西斯一世的皇太子和继承人，继位后仅</a:t>
            </a:r>
            <a:r>
              <a:rPr lang="en-US" altLang="zh-CN" sz="1000" b="0" i="0" dirty="0">
                <a:solidFill>
                  <a:srgbClr val="222222"/>
                </a:solidFill>
                <a:effectLst/>
                <a:latin typeface="Helvetica Neue"/>
              </a:rPr>
              <a:t>45</a:t>
            </a:r>
            <a:r>
              <a:rPr lang="zh-CN" altLang="en-US" sz="1000" b="0" i="0" dirty="0">
                <a:solidFill>
                  <a:srgbClr val="222222"/>
                </a:solidFill>
                <a:effectLst/>
                <a:latin typeface="Helvetica Neue"/>
              </a:rPr>
              <a:t>天便被其兄索格迪安暗杀。</a:t>
            </a:r>
          </a:p>
          <a:p>
            <a:pPr algn="l"/>
            <a:endParaRPr lang="en-US" altLang="zh-CN" sz="1000" b="0" i="0" dirty="0">
              <a:solidFill>
                <a:srgbClr val="353535"/>
              </a:solidFill>
              <a:effectLst/>
              <a:latin typeface="Helvetica Neue"/>
            </a:endParaRPr>
          </a:p>
          <a:p>
            <a:pPr algn="l"/>
            <a:r>
              <a:rPr lang="zh-CN" altLang="en-US" sz="1000" b="0" i="0" dirty="0">
                <a:solidFill>
                  <a:srgbClr val="B66B6B"/>
                </a:solidFill>
                <a:effectLst/>
                <a:latin typeface="Helvetica Neue"/>
              </a:rPr>
              <a:t>毁灭的主角</a:t>
            </a:r>
          </a:p>
          <a:p>
            <a:pPr algn="l"/>
            <a:r>
              <a:rPr lang="zh-CN" altLang="en-US" sz="1000" b="0" i="0" dirty="0">
                <a:solidFill>
                  <a:srgbClr val="222222"/>
                </a:solidFill>
                <a:effectLst/>
                <a:latin typeface="Helvetica Neue"/>
              </a:rPr>
              <a:t>这是对一位追求爱情的专横跋扈的统治者的研究，也是巴洛克世界中阉人歌手、不受约束的主人公以及带有极权色彩的强烈感情的终曲。</a:t>
            </a:r>
          </a:p>
          <a:p>
            <a:pPr algn="l"/>
            <a:r>
              <a:rPr lang="zh-CN" altLang="en-US" sz="1000" b="0" i="0" dirty="0">
                <a:solidFill>
                  <a:srgbClr val="222222"/>
                </a:solidFill>
                <a:effectLst/>
                <a:latin typeface="Helvetica Neue"/>
              </a:rPr>
              <a:t>何谓巴洛克歌剧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人们难道没理由怀疑它们不过是由精湛的高音配以没完没了的咏叹调，并且永远拖沓、冗长的歌剧吗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这种大规模独唱剧的专业名称是“返始咏叹 调”，是一种</a:t>
            </a:r>
            <a:r>
              <a:rPr lang="en-US" altLang="zh-CN" sz="1000" b="0" i="0" dirty="0">
                <a:solidFill>
                  <a:srgbClr val="222222"/>
                </a:solidFill>
                <a:effectLst/>
                <a:latin typeface="Helvetica Neue"/>
              </a:rPr>
              <a:t>A—B—A</a:t>
            </a:r>
            <a:r>
              <a:rPr lang="zh-CN" altLang="en-US" sz="1000" b="0" i="0" dirty="0">
                <a:solidFill>
                  <a:srgbClr val="222222"/>
                </a:solidFill>
                <a:effectLst/>
                <a:latin typeface="Helvetica Neue"/>
              </a:rPr>
              <a:t>的固定模式。</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段篇幅长，矫揉成份重。</a:t>
            </a:r>
            <a:r>
              <a:rPr lang="en-US" altLang="zh-CN" sz="1000" b="0" i="0" dirty="0">
                <a:solidFill>
                  <a:srgbClr val="222222"/>
                </a:solidFill>
                <a:effectLst/>
                <a:latin typeface="Helvetica Neue"/>
              </a:rPr>
              <a:t>B</a:t>
            </a:r>
            <a:r>
              <a:rPr lang="zh-CN" altLang="en-US" sz="1000" b="0" i="0" dirty="0">
                <a:solidFill>
                  <a:srgbClr val="222222"/>
                </a:solidFill>
                <a:effectLst/>
                <a:latin typeface="Helvetica Neue"/>
              </a:rPr>
              <a:t>段较短，大多着力渲染声音效果，仿佛歌声真的唱出了人类的所思所感。但</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段仍旧返回</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 听众必须在脑海中长久寻找，才能记起此前有人也曾这般反反复复唱着同一曲调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虽然除他之外，所有人都对如此说教厌烦不已，他却依然滔滔不绝。也许只有真实 生活中才能找到类似情形。</a:t>
            </a:r>
          </a:p>
          <a:p>
            <a:pPr algn="l"/>
            <a:r>
              <a:rPr lang="zh-CN" altLang="en-US" sz="1000" b="0" i="0" dirty="0">
                <a:solidFill>
                  <a:srgbClr val="222222"/>
                </a:solidFill>
                <a:effectLst/>
                <a:latin typeface="Helvetica Neue"/>
              </a:rPr>
              <a:t>人们通常将巴洛克歌剧的魅力及艺术性同“阉人歌手”艺术相提并论。一般认为，他们是有着纯粹女人嗓音的男人，这是错的。阉人歌手极富韧性的歌声清脆、嘹 亮，偶尔会让人产生小号的错觉，而这完全得益于多年的艰辛训练。阉人歌手当时的市场价值无法估量，类似人体斯特拉地瓦利提琴</a:t>
            </a:r>
            <a:r>
              <a:rPr lang="en-US" altLang="zh-CN" sz="1000" b="0" i="0" dirty="0">
                <a:solidFill>
                  <a:srgbClr val="222222"/>
                </a:solidFill>
                <a:effectLst/>
                <a:latin typeface="Helvetica Neue"/>
              </a:rPr>
              <a:t>(Stradivari)</a:t>
            </a:r>
            <a:r>
              <a:rPr lang="zh-CN" altLang="en-US" sz="1000" b="0" i="0" dirty="0">
                <a:solidFill>
                  <a:srgbClr val="222222"/>
                </a:solidFill>
                <a:effectLst/>
                <a:latin typeface="Helvetica Neue"/>
              </a:rPr>
              <a:t>。这 种嗓音奇迹的背后是某种社会现象的体现，是人对雌雄同体、对两性人的英雄崇拜，因为是他将巴洛克歌剧推向极致，完成了永恒的阿尔卡狄亚的巴洛克歌剧理想。 另外有一个不是秘密的秘密：阉人歌手大多不是“非男性”，而是“半男性”，因为手术的深度取决于嗓音变化，一旦达到保持女性音色的条件，手术即不再继续。</a:t>
            </a:r>
            <a:endParaRPr lang="zh-CN" altLang="en-US" sz="1000" b="0" i="0" dirty="0">
              <a:solidFill>
                <a:srgbClr val="353535"/>
              </a:solidFill>
              <a:effectLst/>
              <a:latin typeface="Helvetica Neue"/>
            </a:endParaRP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4555093"/>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是亨德尔</a:t>
            </a:r>
            <a:r>
              <a:rPr lang="en-US" altLang="zh-CN" sz="1000" b="0" i="0" dirty="0">
                <a:solidFill>
                  <a:srgbClr val="222222"/>
                </a:solidFill>
                <a:effectLst/>
                <a:latin typeface="Helvetica Neue"/>
              </a:rPr>
              <a:t>(George Friedrich Ha..</a:t>
            </a:r>
            <a:r>
              <a:rPr lang="en-US" altLang="zh-CN" sz="1000" b="0" i="0" dirty="0" err="1">
                <a:solidFill>
                  <a:srgbClr val="222222"/>
                </a:solidFill>
                <a:effectLst/>
                <a:latin typeface="Helvetica Neue"/>
              </a:rPr>
              <a:t>ndel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近</a:t>
            </a:r>
            <a:r>
              <a:rPr lang="en-US" altLang="zh-CN" sz="1000" b="0" i="0" dirty="0">
                <a:solidFill>
                  <a:srgbClr val="222222"/>
                </a:solidFill>
                <a:effectLst/>
                <a:latin typeface="Helvetica Neue"/>
              </a:rPr>
              <a:t>40</a:t>
            </a:r>
            <a:r>
              <a:rPr lang="zh-CN" altLang="en-US" sz="1000" b="0" i="0" dirty="0">
                <a:solidFill>
                  <a:srgbClr val="222222"/>
                </a:solidFill>
                <a:effectLst/>
                <a:latin typeface="Helvetica Neue"/>
              </a:rPr>
              <a:t>部巴洛克歌剧中的第</a:t>
            </a:r>
            <a:r>
              <a:rPr lang="en-US" altLang="zh-CN" sz="1000" b="0" i="0" dirty="0">
                <a:solidFill>
                  <a:srgbClr val="222222"/>
                </a:solidFill>
                <a:effectLst/>
                <a:latin typeface="Helvetica Neue"/>
              </a:rPr>
              <a:t>37</a:t>
            </a:r>
            <a:r>
              <a:rPr lang="zh-CN" altLang="en-US" sz="1000" b="0" i="0" dirty="0">
                <a:solidFill>
                  <a:srgbClr val="222222"/>
                </a:solidFill>
                <a:effectLst/>
                <a:latin typeface="Helvetica Neue"/>
              </a:rPr>
              <a:t>部，由</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部分曲组成，形式依照当时推崇的大众趋向。主角可以是罗马人、希腊人，也可以是波斯人。薛西斯 就是波斯人。但这是整部歌剧中惟一遵循巴洛克风格的传统之处。因为亨德尔在创作最后一批意大利歌剧的同时，已经意识到危机迫在眉睫。薛西斯首先唱了一段朴 素、隽永的咏叙调，也就是著名的“亨德尔的广板”。接着罗蜜尔达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Romilda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出场，初次相识，薛西斯就不可救药地爱上了她的嗓音。惟有当薛西斯赢得 战役、或为大桥举行庆典、或是走向祭坛时，才会响起管乐。其他所有乐曲，也就是</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首中的</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首，都配以亲切的室内乐，那是对无法克制的欲望的心理探究。 当人不可自拔地陷于自身情感漩涡中，返始咏叹调才会出现。其中最精彩的一段描述了薛西斯在考虑点燃“熊熊大火”的“爱情的火焰”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乐队以类似嘈杂战场的方 式表现了大火在燃烧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。无条件付出爱情的薛西斯转眼突然变成人们在歌剧中寻而不见的强权统治者。但他不愿放弃爱情，尽管这个过程可能毁灭其他所有人的爱 情。总有人在争取一些早已失落的东西。</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 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 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 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 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 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 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 音调暗示了即将到来的巴洛克风格的接班人：莫扎特及其洛可可时期歌剧。</a:t>
            </a:r>
          </a:p>
        </p:txBody>
      </p:sp>
    </p:spTree>
    <p:extLst>
      <p:ext uri="{BB962C8B-B14F-4D97-AF65-F5344CB8AC3E}">
        <p14:creationId xmlns:p14="http://schemas.microsoft.com/office/powerpoint/2010/main" val="16259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4247317"/>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》(XERXES)</a:t>
            </a:r>
            <a:r>
              <a:rPr lang="zh-CN" altLang="en-US" sz="1000" b="0" i="0" dirty="0">
                <a:solidFill>
                  <a:srgbClr val="222222"/>
                </a:solidFill>
                <a:effectLst/>
                <a:latin typeface="Helvetica Neue"/>
              </a:rPr>
              <a:t>，三幕歌剧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第一幕：波斯国王薛西斯抛弃妻子阿玛斯特里斯，爱上了步兵统率阿里欧达特斯的女儿罗蜜尔达。薛西斯的同胞兄弟阿尔萨梅内斯同样爱着罗蜜尔达，当听说国王选 她祭祀时，大惊失色。罗蜜尔达拒绝了薛西斯，阿里欧达特斯被遭放逐。罗蜜尔达的妹妹娅特兰达爱慕阿尔萨梅内斯，得知此消息暗自窃喜，以为心上人能就此离开 罗蜜尔达。阿玛斯特里斯的去而又返搅乱了这场爱情纠纷。她装扮成士兵偷偷混到薛西斯身边。阿尔萨梅内斯派仆人埃尔维罗将一封辞别信交给罗蜜尔达。</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第二幕：娅特兰达找借口说服埃尔维罗，将阿尔萨梅内斯的信交给她，然后再由她转交给罗蜜尔达。娅特兰达拿着信去见薛西斯，骗他说阿尔萨梅内斯在信中对她发 下了山盟海誓。薛西斯为少了哥哥这个情敌高兴不已，于是允诺了娅特兰达与阿尔萨梅内斯的婚事。接着，他又把信交给罗蜜尔达，迫使她相信阿尔萨梅内斯已移情 别恋，爱上了娅特兰达。正当阿尔萨梅内斯欲殉情自杀时，被埃尔维罗拦住。这一系列的爱情纠葛缠绕不清时，薛西斯下令由步兵统率阿里欧达特斯率波斯军队开赴 希腊。阿尔萨梅内斯割舍不下对罗蜜尔达的爱。而薛西斯也正一而再、再而三地对罗蜜尔达施加压力。</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第三幕：阿尔萨梅内斯与罗蜜尔达知道原来是娅特兰达从中作梗，两人终于冰释前嫌，和好如初。薛西斯再次向罗蜜尔达求爱。她借口必须先得到父亲的同意。薛西 斯当着阿里欧达特斯面，重申此前的誓言：罗蜜尔达未来的夫君必须是皇家血统。阿里欧达特斯以为应当将女儿嫁给阿尔萨梅内斯。罗蜜尔达骗薛西斯说，自己早已 献身阿尔萨梅内斯。薛西斯下令判处兄弟死刑。但为时已晚，因为阿里欧达特斯这时已将罗蜜尔达许配给阿尔萨梅内斯。薛西斯将随身佩剑交给阿尔萨梅内斯，吩咐 他除掉祸根罗蜜尔达。妻子阿玛斯特里斯表示十分愿意亲手杀死那个当受惩罚的负心人。薛西斯同意了。阿玛斯特里斯露出真面目，将剑刺向了薛西斯，而这时他已 宽恕了所有人。</a:t>
            </a: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2862322"/>
          </a:xfrm>
          <a:prstGeom prst="rect">
            <a:avLst/>
          </a:prstGeom>
          <a:noFill/>
        </p:spPr>
        <p:txBody>
          <a:bodyPr wrap="square">
            <a:spAutoFit/>
          </a:bodyPr>
          <a:lstStyle/>
          <a:p>
            <a:pPr algn="l"/>
            <a:r>
              <a:rPr lang="zh-CN" altLang="en-US" sz="1000" b="0" i="0" dirty="0">
                <a:solidFill>
                  <a:srgbClr val="B66B6B"/>
                </a:solidFill>
                <a:effectLst/>
                <a:latin typeface="Helvetica Neue"/>
              </a:rPr>
              <a:t>看点</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音调暗示了即将到来的巴洛克风格的接班人：莫扎特及其洛可可时期歌剧。</a:t>
            </a:r>
          </a:p>
        </p:txBody>
      </p:sp>
      <p:pic>
        <p:nvPicPr>
          <p:cNvPr id="4" name="Grafik 3" descr="Ein Bild, das Person, Mann, männlich enthält.&#10;&#10;Automatisch generierte Beschreibung">
            <a:extLst>
              <a:ext uri="{FF2B5EF4-FFF2-40B4-BE49-F238E27FC236}">
                <a16:creationId xmlns:a16="http://schemas.microsoft.com/office/drawing/2014/main" id="{67412CEB-C676-B205-9E4F-F5DB9B6AB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4246385"/>
            <a:ext cx="4650821" cy="2611615"/>
          </a:xfrm>
          <a:prstGeom prst="rect">
            <a:avLst/>
          </a:prstGeom>
        </p:spPr>
      </p:pic>
      <p:pic>
        <p:nvPicPr>
          <p:cNvPr id="7" name="Grafik 6">
            <a:extLst>
              <a:ext uri="{FF2B5EF4-FFF2-40B4-BE49-F238E27FC236}">
                <a16:creationId xmlns:a16="http://schemas.microsoft.com/office/drawing/2014/main" id="{0FAEC682-79B2-444D-DFE7-ECD72A36B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10" y="2862322"/>
            <a:ext cx="2590800" cy="3895725"/>
          </a:xfrm>
          <a:prstGeom prst="rect">
            <a:avLst/>
          </a:prstGeom>
        </p:spPr>
      </p:pic>
      <p:pic>
        <p:nvPicPr>
          <p:cNvPr id="9" name="Grafik 8" descr="Ein Bild, das Text, ClipArt enthält.&#10;&#10;Automatisch generierte Beschreibung">
            <a:extLst>
              <a:ext uri="{FF2B5EF4-FFF2-40B4-BE49-F238E27FC236}">
                <a16:creationId xmlns:a16="http://schemas.microsoft.com/office/drawing/2014/main" id="{28FE1ED0-F5D5-758C-551F-BE5740BE7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061244" y="4705420"/>
            <a:ext cx="2977442" cy="879535"/>
          </a:xfrm>
          <a:prstGeom prst="rect">
            <a:avLst/>
          </a:prstGeom>
        </p:spPr>
      </p:pic>
    </p:spTree>
    <p:extLst>
      <p:ext uri="{BB962C8B-B14F-4D97-AF65-F5344CB8AC3E}">
        <p14:creationId xmlns:p14="http://schemas.microsoft.com/office/powerpoint/2010/main" val="239677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740536" cy="1935401"/>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7935D47D-5C5D-3DBB-7D2C-75D5C42F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 y="2733040"/>
            <a:ext cx="7137335" cy="4014751"/>
          </a:xfrm>
          <a:prstGeom prst="rect">
            <a:avLst/>
          </a:prstGeom>
        </p:spPr>
      </p:pic>
      <p:pic>
        <p:nvPicPr>
          <p:cNvPr id="6" name="Grafik 5">
            <a:extLst>
              <a:ext uri="{FF2B5EF4-FFF2-40B4-BE49-F238E27FC236}">
                <a16:creationId xmlns:a16="http://schemas.microsoft.com/office/drawing/2014/main" id="{40CB0B71-4405-F64A-FD1C-5F5357D88C82}"/>
              </a:ext>
            </a:extLst>
          </p:cNvPr>
          <p:cNvPicPr>
            <a:picLocks noChangeAspect="1"/>
          </p:cNvPicPr>
          <p:nvPr/>
        </p:nvPicPr>
        <p:blipFill>
          <a:blip r:embed="rId4"/>
          <a:stretch>
            <a:fillRect/>
          </a:stretch>
        </p:blipFill>
        <p:spPr>
          <a:xfrm>
            <a:off x="6975780" y="190908"/>
            <a:ext cx="2565400" cy="1593658"/>
          </a:xfrm>
          <a:prstGeom prst="rect">
            <a:avLst/>
          </a:prstGeom>
        </p:spPr>
      </p:pic>
      <p:pic>
        <p:nvPicPr>
          <p:cNvPr id="10" name="Grafik 9">
            <a:extLst>
              <a:ext uri="{FF2B5EF4-FFF2-40B4-BE49-F238E27FC236}">
                <a16:creationId xmlns:a16="http://schemas.microsoft.com/office/drawing/2014/main" id="{6285357C-5E2D-33BC-6C2C-E4011C904F6C}"/>
              </a:ext>
            </a:extLst>
          </p:cNvPr>
          <p:cNvPicPr>
            <a:picLocks noChangeAspect="1"/>
          </p:cNvPicPr>
          <p:nvPr/>
        </p:nvPicPr>
        <p:blipFill>
          <a:blip r:embed="rId5"/>
          <a:stretch>
            <a:fillRect/>
          </a:stretch>
        </p:blipFill>
        <p:spPr>
          <a:xfrm>
            <a:off x="7315200" y="1876425"/>
            <a:ext cx="2590800" cy="4981575"/>
          </a:xfrm>
          <a:prstGeom prst="rect">
            <a:avLst/>
          </a:prstGeom>
        </p:spPr>
      </p:pic>
    </p:spTree>
    <p:extLst>
      <p:ext uri="{BB962C8B-B14F-4D97-AF65-F5344CB8AC3E}">
        <p14:creationId xmlns:p14="http://schemas.microsoft.com/office/powerpoint/2010/main" val="424361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Mann, Person enthält.&#10;&#10;Automatisch generierte Beschreibung">
            <a:extLst>
              <a:ext uri="{FF2B5EF4-FFF2-40B4-BE49-F238E27FC236}">
                <a16:creationId xmlns:a16="http://schemas.microsoft.com/office/drawing/2014/main" id="{7B842204-5586-E530-5348-1613E69323C5}"/>
              </a:ext>
            </a:extLst>
          </p:cNvPr>
          <p:cNvPicPr>
            <a:picLocks noChangeAspect="1"/>
          </p:cNvPicPr>
          <p:nvPr/>
        </p:nvPicPr>
        <p:blipFill rotWithShape="1">
          <a:blip r:embed="rId2">
            <a:extLst>
              <a:ext uri="{28A0092B-C50C-407E-A947-70E740481C1C}">
                <a14:useLocalDpi xmlns:a14="http://schemas.microsoft.com/office/drawing/2010/main" val="0"/>
              </a:ext>
            </a:extLst>
          </a:blip>
          <a:srcRect t="12364" r="-1" b="16579"/>
          <a:stretch/>
        </p:blipFill>
        <p:spPr>
          <a:xfrm>
            <a:off x="4214075" y="163646"/>
            <a:ext cx="5530446" cy="2623097"/>
          </a:xfrm>
          <a:prstGeom prst="rect">
            <a:avLst/>
          </a:prstGeom>
        </p:spPr>
      </p:pic>
      <p:sp>
        <p:nvSpPr>
          <p:cNvPr id="3" name="Textfeld 2">
            <a:extLst>
              <a:ext uri="{FF2B5EF4-FFF2-40B4-BE49-F238E27FC236}">
                <a16:creationId xmlns:a16="http://schemas.microsoft.com/office/drawing/2014/main" id="{11B3C095-16C3-E0DD-CC6F-E921E0D8BC0A}"/>
              </a:ext>
            </a:extLst>
          </p:cNvPr>
          <p:cNvSpPr txBox="1"/>
          <p:nvPr/>
        </p:nvSpPr>
        <p:spPr>
          <a:xfrm>
            <a:off x="0" y="0"/>
            <a:ext cx="4287520" cy="2588458"/>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dirty="0">
                <a:effectLst/>
              </a:rPr>
              <a:t>第一幕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故事讲述一位美国军官与日本艺妓的爱情故事。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第三幕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indent="-228600" defTabSz="914400">
              <a:lnSpc>
                <a:spcPct val="90000"/>
              </a:lnSpc>
              <a:spcAft>
                <a:spcPts val="600"/>
              </a:spcAft>
              <a:buFont typeface="Arial" panose="020B0604020202020204" pitchFamily="34" charset="0"/>
              <a:buChar char="•"/>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pic>
        <p:nvPicPr>
          <p:cNvPr id="7" name="Grafik 6" descr="Ein Bild, das Text, Wand, drinnen, Fernsehen enthält.&#10;&#10;Automatisch generierte Beschreibung">
            <a:extLst>
              <a:ext uri="{FF2B5EF4-FFF2-40B4-BE49-F238E27FC236}">
                <a16:creationId xmlns:a16="http://schemas.microsoft.com/office/drawing/2014/main" id="{DF63D51B-BAB1-DC0B-C2D1-AF722A5E76EF}"/>
              </a:ext>
            </a:extLst>
          </p:cNvPr>
          <p:cNvPicPr>
            <a:picLocks noChangeAspect="1"/>
          </p:cNvPicPr>
          <p:nvPr/>
        </p:nvPicPr>
        <p:blipFill rotWithShape="1">
          <a:blip r:embed="rId3">
            <a:extLst>
              <a:ext uri="{28A0092B-C50C-407E-A947-70E740481C1C}">
                <a14:useLocalDpi xmlns:a14="http://schemas.microsoft.com/office/drawing/2010/main" val="0"/>
              </a:ext>
            </a:extLst>
          </a:blip>
          <a:srcRect l="6799" r="2" b="2"/>
          <a:stretch/>
        </p:blipFill>
        <p:spPr>
          <a:xfrm>
            <a:off x="4214075" y="2956875"/>
            <a:ext cx="5530446" cy="3352653"/>
          </a:xfrm>
          <a:prstGeom prst="rect">
            <a:avLst/>
          </a:prstGeom>
        </p:spPr>
      </p:pic>
    </p:spTree>
    <p:extLst>
      <p:ext uri="{BB962C8B-B14F-4D97-AF65-F5344CB8AC3E}">
        <p14:creationId xmlns:p14="http://schemas.microsoft.com/office/powerpoint/2010/main" val="37103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Kleidung enthält.&#10;&#10;Automatisch generierte Beschreibung">
            <a:extLst>
              <a:ext uri="{FF2B5EF4-FFF2-40B4-BE49-F238E27FC236}">
                <a16:creationId xmlns:a16="http://schemas.microsoft.com/office/drawing/2014/main" id="{F6908CD8-B517-2A9A-AB17-4B158BBF191E}"/>
              </a:ext>
            </a:extLst>
          </p:cNvPr>
          <p:cNvPicPr>
            <a:picLocks noChangeAspect="1"/>
          </p:cNvPicPr>
          <p:nvPr/>
        </p:nvPicPr>
        <p:blipFill rotWithShape="1">
          <a:blip r:embed="rId2">
            <a:extLst>
              <a:ext uri="{28A0092B-C50C-407E-A947-70E740481C1C}">
                <a14:useLocalDpi xmlns:a14="http://schemas.microsoft.com/office/drawing/2010/main" val="0"/>
              </a:ext>
            </a:extLst>
          </a:blip>
          <a:srcRect l="7964" r="11983"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Person, legend, Bett enthält.&#10;&#10;Automatisch generierte Beschreibung">
            <a:extLst>
              <a:ext uri="{FF2B5EF4-FFF2-40B4-BE49-F238E27FC236}">
                <a16:creationId xmlns:a16="http://schemas.microsoft.com/office/drawing/2014/main" id="{EBE7B43E-7EEA-AFDD-030E-2FBFC20809AD}"/>
              </a:ext>
            </a:extLst>
          </p:cNvPr>
          <p:cNvPicPr>
            <a:picLocks noChangeAspect="1"/>
          </p:cNvPicPr>
          <p:nvPr/>
        </p:nvPicPr>
        <p:blipFill rotWithShape="1">
          <a:blip r:embed="rId3">
            <a:extLst>
              <a:ext uri="{28A0092B-C50C-407E-A947-70E740481C1C}">
                <a14:useLocalDpi xmlns:a14="http://schemas.microsoft.com/office/drawing/2010/main" val="0"/>
              </a:ext>
            </a:extLst>
          </a:blip>
          <a:srcRect l="9754" r="8077" b="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springen, Arm enthält.&#10;&#10;Automatisch generierte Beschreibung">
            <a:extLst>
              <a:ext uri="{FF2B5EF4-FFF2-40B4-BE49-F238E27FC236}">
                <a16:creationId xmlns:a16="http://schemas.microsoft.com/office/drawing/2014/main" id="{E6CCE4CE-0E82-C291-0A4A-9AD28A56583B}"/>
              </a:ext>
            </a:extLst>
          </p:cNvPr>
          <p:cNvPicPr>
            <a:picLocks noChangeAspect="1"/>
          </p:cNvPicPr>
          <p:nvPr/>
        </p:nvPicPr>
        <p:blipFill rotWithShape="1">
          <a:blip r:embed="rId4">
            <a:extLst>
              <a:ext uri="{28A0092B-C50C-407E-A947-70E740481C1C}">
                <a14:useLocalDpi xmlns:a14="http://schemas.microsoft.com/office/drawing/2010/main" val="0"/>
              </a:ext>
            </a:extLst>
          </a:blip>
          <a:srcRect t="25191"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1643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stehend enthält.&#10;&#10;Automatisch generierte Beschreibung">
            <a:extLst>
              <a:ext uri="{FF2B5EF4-FFF2-40B4-BE49-F238E27FC236}">
                <a16:creationId xmlns:a16="http://schemas.microsoft.com/office/drawing/2014/main" id="{B3C8F780-A40A-5A7F-D979-A1E9FD7F9A4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5" name="Grafik 4">
            <a:extLst>
              <a:ext uri="{FF2B5EF4-FFF2-40B4-BE49-F238E27FC236}">
                <a16:creationId xmlns:a16="http://schemas.microsoft.com/office/drawing/2014/main" id="{2ECB4337-BAB1-1428-C185-2B12329FD52F}"/>
              </a:ext>
            </a:extLst>
          </p:cNvPr>
          <p:cNvPicPr>
            <a:picLocks noChangeAspect="1"/>
          </p:cNvPicPr>
          <p:nvPr/>
        </p:nvPicPr>
        <p:blipFill rotWithShape="1">
          <a:blip r:embed="rId3">
            <a:extLst>
              <a:ext uri="{28A0092B-C50C-407E-A947-70E740481C1C}">
                <a14:useLocalDpi xmlns:a14="http://schemas.microsoft.com/office/drawing/2010/main" val="0"/>
              </a:ext>
            </a:extLst>
          </a:blip>
          <a:srcRect r="18709"/>
          <a:stretch/>
        </p:blipFill>
        <p:spPr>
          <a:xfrm>
            <a:off x="4950523" y="10"/>
            <a:ext cx="4955477" cy="3428990"/>
          </a:xfrm>
          <a:prstGeom prst="rect">
            <a:avLst/>
          </a:prstGeom>
        </p:spPr>
      </p:pic>
      <p:pic>
        <p:nvPicPr>
          <p:cNvPr id="7" name="Grafik 6" descr="Ein Bild, das Wand enthält.&#10;&#10;Automatisch generierte Beschreibung">
            <a:extLst>
              <a:ext uri="{FF2B5EF4-FFF2-40B4-BE49-F238E27FC236}">
                <a16:creationId xmlns:a16="http://schemas.microsoft.com/office/drawing/2014/main" id="{8EFA8695-DF6B-DE0E-7058-CA73A305F21A}"/>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11" name="Grafik 10" descr="Ein Bild, das Text, Wand, drinnen, Fernsehen enthält.&#10;&#10;Automatisch generierte Beschreibung">
            <a:extLst>
              <a:ext uri="{FF2B5EF4-FFF2-40B4-BE49-F238E27FC236}">
                <a16:creationId xmlns:a16="http://schemas.microsoft.com/office/drawing/2014/main" id="{E0522FF1-8668-2B71-704E-C6EEF6A3D83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179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15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Schwert, Waffe enthält.&#10;&#10;Automatisch generierte Beschreibung">
            <a:extLst>
              <a:ext uri="{FF2B5EF4-FFF2-40B4-BE49-F238E27FC236}">
                <a16:creationId xmlns:a16="http://schemas.microsoft.com/office/drawing/2014/main" id="{5B6E7F81-C730-C887-4F07-C1E5DF966FA9}"/>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rot, Möbel, Vorhang enthält.&#10;&#10;Automatisch generierte Beschreibung">
            <a:extLst>
              <a:ext uri="{FF2B5EF4-FFF2-40B4-BE49-F238E27FC236}">
                <a16:creationId xmlns:a16="http://schemas.microsoft.com/office/drawing/2014/main" id="{DA712F2E-8CEC-B950-D81D-26DF536EB960}"/>
              </a:ext>
            </a:extLst>
          </p:cNvPr>
          <p:cNvPicPr>
            <a:picLocks noChangeAspect="1"/>
          </p:cNvPicPr>
          <p:nvPr/>
        </p:nvPicPr>
        <p:blipFill rotWithShape="1">
          <a:blip r:embed="rId3">
            <a:extLst>
              <a:ext uri="{28A0092B-C50C-407E-A947-70E740481C1C}">
                <a14:useLocalDpi xmlns:a14="http://schemas.microsoft.com/office/drawing/2010/main" val="0"/>
              </a:ext>
            </a:extLst>
          </a:blip>
          <a:srcRect l="272" r="16086" b="-1"/>
          <a:stretch/>
        </p:blipFill>
        <p:spPr>
          <a:xfrm>
            <a:off x="5035004" y="171716"/>
            <a:ext cx="4715739" cy="3171422"/>
          </a:xfrm>
          <a:prstGeom prst="rect">
            <a:avLst/>
          </a:prstGeom>
        </p:spPr>
      </p:pic>
      <p:pic>
        <p:nvPicPr>
          <p:cNvPr id="3" name="Grafik 2" descr="Ein Bild, das Kleidung enthält.&#10;&#10;Automatisch generierte Beschreibung">
            <a:extLst>
              <a:ext uri="{FF2B5EF4-FFF2-40B4-BE49-F238E27FC236}">
                <a16:creationId xmlns:a16="http://schemas.microsoft.com/office/drawing/2014/main" id="{98B3AA7B-F38C-363F-84D4-A6AD5F4DAE37}"/>
              </a:ext>
            </a:extLst>
          </p:cNvPr>
          <p:cNvPicPr>
            <a:picLocks noChangeAspect="1"/>
          </p:cNvPicPr>
          <p:nvPr/>
        </p:nvPicPr>
        <p:blipFill rotWithShape="1">
          <a:blip r:embed="rId4">
            <a:extLst>
              <a:ext uri="{28A0092B-C50C-407E-A947-70E740481C1C}">
                <a14:useLocalDpi xmlns:a14="http://schemas.microsoft.com/office/drawing/2010/main" val="0"/>
              </a:ext>
            </a:extLst>
          </a:blip>
          <a:srcRect l="4316" r="759"/>
          <a:stretch/>
        </p:blipFill>
        <p:spPr>
          <a:xfrm>
            <a:off x="5035004" y="3514856"/>
            <a:ext cx="4701439" cy="2785950"/>
          </a:xfrm>
          <a:prstGeom prst="rect">
            <a:avLst/>
          </a:prstGeom>
        </p:spPr>
      </p:pic>
    </p:spTree>
    <p:extLst>
      <p:ext uri="{BB962C8B-B14F-4D97-AF65-F5344CB8AC3E}">
        <p14:creationId xmlns:p14="http://schemas.microsoft.com/office/powerpoint/2010/main" val="399697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9DB59F86-18E7-8461-60A0-DE36AD7F809C}"/>
              </a:ext>
            </a:extLst>
          </p:cNvPr>
          <p:cNvPicPr>
            <a:picLocks noChangeAspect="1"/>
          </p:cNvPicPr>
          <p:nvPr/>
        </p:nvPicPr>
        <p:blipFill rotWithShape="1">
          <a:blip r:embed="rId2">
            <a:extLst>
              <a:ext uri="{28A0092B-C50C-407E-A947-70E740481C1C}">
                <a14:useLocalDpi xmlns:a14="http://schemas.microsoft.com/office/drawing/2010/main" val="0"/>
              </a:ext>
            </a:extLst>
          </a:blip>
          <a:srcRect l="19879" r="31005"/>
          <a:stretch/>
        </p:blipFill>
        <p:spPr>
          <a:xfrm>
            <a:off x="20" y="10"/>
            <a:ext cx="5988150" cy="6857990"/>
          </a:xfrm>
          <a:prstGeom prst="rect">
            <a:avLst/>
          </a:prstGeom>
        </p:spPr>
      </p:pic>
      <p:pic>
        <p:nvPicPr>
          <p:cNvPr id="7" name="Grafik 6" descr="Ein Bild, das Gebäude, Person, Straße, draußen enthält.&#10;&#10;Automatisch generierte Beschreibung">
            <a:extLst>
              <a:ext uri="{FF2B5EF4-FFF2-40B4-BE49-F238E27FC236}">
                <a16:creationId xmlns:a16="http://schemas.microsoft.com/office/drawing/2014/main" id="{357D9574-8C57-5BF5-B9A1-CED8F943BB2E}"/>
              </a:ext>
            </a:extLst>
          </p:cNvPr>
          <p:cNvPicPr>
            <a:picLocks noChangeAspect="1"/>
          </p:cNvPicPr>
          <p:nvPr/>
        </p:nvPicPr>
        <p:blipFill rotWithShape="1">
          <a:blip r:embed="rId3">
            <a:extLst>
              <a:ext uri="{28A0092B-C50C-407E-A947-70E740481C1C}">
                <a14:useLocalDpi xmlns:a14="http://schemas.microsoft.com/office/drawing/2010/main" val="0"/>
              </a:ext>
            </a:extLst>
          </a:blip>
          <a:srcRect l="35955" r="443" b="-2"/>
          <a:stretch/>
        </p:blipFill>
        <p:spPr>
          <a:xfrm>
            <a:off x="6121908" y="1"/>
            <a:ext cx="3784092" cy="3346704"/>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CF822B-8FBB-669B-C71E-C650F5178210}"/>
              </a:ext>
            </a:extLst>
          </p:cNvPr>
          <p:cNvPicPr>
            <a:picLocks noChangeAspect="1"/>
          </p:cNvPicPr>
          <p:nvPr/>
        </p:nvPicPr>
        <p:blipFill rotWithShape="1">
          <a:blip r:embed="rId4">
            <a:extLst>
              <a:ext uri="{28A0092B-C50C-407E-A947-70E740481C1C}">
                <a14:useLocalDpi xmlns:a14="http://schemas.microsoft.com/office/drawing/2010/main" val="0"/>
              </a:ext>
            </a:extLst>
          </a:blip>
          <a:srcRect t="41406" r="3" b="3"/>
          <a:stretch/>
        </p:blipFill>
        <p:spPr>
          <a:xfrm>
            <a:off x="6121906" y="3511296"/>
            <a:ext cx="3784094" cy="3346704"/>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106886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0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99896" cy="1923733"/>
          </a:xfrm>
          <a:prstGeom prst="rect">
            <a:avLst/>
          </a:prstGeom>
        </p:spPr>
      </p:pic>
      <p:pic>
        <p:nvPicPr>
          <p:cNvPr id="4" name="Grafik 3">
            <a:extLst>
              <a:ext uri="{FF2B5EF4-FFF2-40B4-BE49-F238E27FC236}">
                <a16:creationId xmlns:a16="http://schemas.microsoft.com/office/drawing/2014/main" id="{9AEEC5C1-E7DE-3336-A9BA-A6F24CDA5923}"/>
              </a:ext>
            </a:extLst>
          </p:cNvPr>
          <p:cNvPicPr>
            <a:picLocks noChangeAspect="1"/>
          </p:cNvPicPr>
          <p:nvPr/>
        </p:nvPicPr>
        <p:blipFill>
          <a:blip r:embed="rId3"/>
          <a:stretch>
            <a:fillRect/>
          </a:stretch>
        </p:blipFill>
        <p:spPr>
          <a:xfrm>
            <a:off x="6925224" y="149630"/>
            <a:ext cx="2980776" cy="1374370"/>
          </a:xfrm>
          <a:prstGeom prst="rect">
            <a:avLst/>
          </a:prstGeom>
        </p:spPr>
      </p:pic>
      <p:pic>
        <p:nvPicPr>
          <p:cNvPr id="7" name="Grafik 6">
            <a:extLst>
              <a:ext uri="{FF2B5EF4-FFF2-40B4-BE49-F238E27FC236}">
                <a16:creationId xmlns:a16="http://schemas.microsoft.com/office/drawing/2014/main" id="{279417D1-482D-FE63-5AF6-6A2CF96D7F77}"/>
              </a:ext>
            </a:extLst>
          </p:cNvPr>
          <p:cNvPicPr>
            <a:picLocks noChangeAspect="1"/>
          </p:cNvPicPr>
          <p:nvPr/>
        </p:nvPicPr>
        <p:blipFill>
          <a:blip r:embed="rId4"/>
          <a:stretch>
            <a:fillRect/>
          </a:stretch>
        </p:blipFill>
        <p:spPr>
          <a:xfrm>
            <a:off x="6925224" y="2073363"/>
            <a:ext cx="2486025" cy="4457700"/>
          </a:xfrm>
          <a:prstGeom prst="rect">
            <a:avLst/>
          </a:prstGeom>
        </p:spPr>
      </p:pic>
      <p:pic>
        <p:nvPicPr>
          <p:cNvPr id="8" name="Grafik 7">
            <a:extLst>
              <a:ext uri="{FF2B5EF4-FFF2-40B4-BE49-F238E27FC236}">
                <a16:creationId xmlns:a16="http://schemas.microsoft.com/office/drawing/2014/main" id="{D15D7E5B-72DB-2D05-A474-579563E7F2B7}"/>
              </a:ext>
            </a:extLst>
          </p:cNvPr>
          <p:cNvPicPr>
            <a:picLocks noChangeAspect="1"/>
          </p:cNvPicPr>
          <p:nvPr/>
        </p:nvPicPr>
        <p:blipFill rotWithShape="1">
          <a:blip r:embed="rId5"/>
          <a:srcRect t="19556" r="4834" b="31703"/>
          <a:stretch/>
        </p:blipFill>
        <p:spPr>
          <a:xfrm>
            <a:off x="359259" y="2174240"/>
            <a:ext cx="6455777" cy="4356823"/>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54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CCF7798-166F-10C0-0683-BAD858C45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2636091"/>
            <a:ext cx="6866421" cy="3862362"/>
          </a:xfrm>
          <a:prstGeom prst="rect">
            <a:avLst/>
          </a:prstGeom>
        </p:spPr>
      </p:pic>
      <p:pic>
        <p:nvPicPr>
          <p:cNvPr id="7" name="Grafik 6">
            <a:extLst>
              <a:ext uri="{FF2B5EF4-FFF2-40B4-BE49-F238E27FC236}">
                <a16:creationId xmlns:a16="http://schemas.microsoft.com/office/drawing/2014/main" id="{2C681ED1-4507-A18E-A624-1EB95F176099}"/>
              </a:ext>
            </a:extLst>
          </p:cNvPr>
          <p:cNvPicPr>
            <a:picLocks noChangeAspect="1"/>
          </p:cNvPicPr>
          <p:nvPr/>
        </p:nvPicPr>
        <p:blipFill rotWithShape="1">
          <a:blip r:embed="rId4"/>
          <a:srcRect r="15277" b="3479"/>
          <a:stretch/>
        </p:blipFill>
        <p:spPr>
          <a:xfrm>
            <a:off x="7207979" y="149630"/>
            <a:ext cx="2570398" cy="1323570"/>
          </a:xfrm>
          <a:prstGeom prst="rect">
            <a:avLst/>
          </a:prstGeom>
        </p:spPr>
      </p:pic>
      <p:pic>
        <p:nvPicPr>
          <p:cNvPr id="10" name="Grafik 9">
            <a:extLst>
              <a:ext uri="{FF2B5EF4-FFF2-40B4-BE49-F238E27FC236}">
                <a16:creationId xmlns:a16="http://schemas.microsoft.com/office/drawing/2014/main" id="{599C1354-8DE6-506D-38C2-4DC832565593}"/>
              </a:ext>
            </a:extLst>
          </p:cNvPr>
          <p:cNvPicPr>
            <a:picLocks noChangeAspect="1"/>
          </p:cNvPicPr>
          <p:nvPr/>
        </p:nvPicPr>
        <p:blipFill>
          <a:blip r:embed="rId5"/>
          <a:stretch>
            <a:fillRect/>
          </a:stretch>
        </p:blipFill>
        <p:spPr>
          <a:xfrm>
            <a:off x="7207979" y="1872883"/>
            <a:ext cx="2390029" cy="4625570"/>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0E9CB27-D1D9-6AA2-8A08-DEAB03A5D98B}"/>
              </a:ext>
            </a:extLst>
          </p:cNvPr>
          <p:cNvSpPr txBox="1"/>
          <p:nvPr/>
        </p:nvSpPr>
        <p:spPr>
          <a:xfrm>
            <a:off x="0" y="78058"/>
            <a:ext cx="4457700" cy="6740307"/>
          </a:xfrm>
          <a:prstGeom prst="rect">
            <a:avLst/>
          </a:prstGeom>
          <a:noFill/>
        </p:spPr>
        <p:txBody>
          <a:bodyPr wrap="square">
            <a:spAutoFit/>
          </a:bodyPr>
          <a:lstStyle/>
          <a:p>
            <a:r>
              <a:rPr lang="zh-CN" altLang="en-US" sz="800" dirty="0"/>
              <a:t>奥兰多是个骑士，但是受到感情困扰，追逐爱情的心情十分热切，因此忽视了对自己的荣耀的追求。魔法师佐罗阿斯特罗决定设计一系列事件，让他重视自己的荣耀而不是儿女情长。接下去就是半真实半虚幻的世界。奥兰多爱上安杰丽卡，安杰丽卡爱上梅多罗。梅多罗又跟多琳达不清不楚。因此奥兰多很生气，决定要报复梅多罗。随着爱情和嫉妒的升级，他渐渐失去理智。最后杀掉了梅多罗，又准备和安杰丽卡一起下地狱。魔法师最终揭开神秘世界的真像，让奥兰多恢复理智。对于自己做出的蠢事，奥兰多很后悔。然而其实梅多罗并没有死，魔法师救了他。奥兰多痛改前非，尊奉战神而放下爱情。梅多罗和安杰丽卡订婚。所有人来到多琳达的羊圈里，皆大欢喜的结局。</a:t>
            </a:r>
            <a:endParaRPr lang="en-US" altLang="zh-CN" sz="800" dirty="0"/>
          </a:p>
          <a:p>
            <a:endParaRPr lang="en-US" sz="800" dirty="0"/>
          </a:p>
          <a:p>
            <a:r>
              <a:rPr lang="zh-CN" altLang="en-US" sz="800" dirty="0"/>
              <a:t>第一幕</a:t>
            </a:r>
            <a:endParaRPr lang="en-US" altLang="zh-CN" sz="800" dirty="0"/>
          </a:p>
          <a:p>
            <a:r>
              <a:rPr lang="zh-CN" altLang="en-US" sz="800" dirty="0"/>
              <a:t>夜晚，在山顶上</a:t>
            </a:r>
            <a:r>
              <a:rPr lang="en-US" altLang="zh-CN" sz="800" dirty="0"/>
              <a:t>——</a:t>
            </a:r>
            <a:r>
              <a:rPr lang="zh-CN" altLang="en-US" sz="800" dirty="0"/>
              <a:t>巫师索罗阿斯图罗扫视天空，看到星星中的迹象，表明战士奥兰多将再次转为英勇事迹，并从对震旦公主安吉莉卡的激情中恢复过来。奥兰多本人出现了，在爱与责任之间徘徊。魔术师挥动魔杖，召唤出古代伟大英雄在丘比特脚下沉睡的令人不安的幻象。琐罗亚斯德罗敦促奥兰多忘记爱神维纳斯，重新追随战神马尔斯。（咏叹调：</a:t>
            </a:r>
            <a:r>
              <a:rPr lang="en-US" altLang="zh-CN" sz="800" dirty="0" err="1"/>
              <a:t>Lascia</a:t>
            </a:r>
            <a:r>
              <a:rPr lang="en-US" altLang="zh-CN" sz="800" dirty="0"/>
              <a:t> Amor</a:t>
            </a:r>
            <a:r>
              <a:rPr lang="zh-CN" altLang="en-US" sz="800" dirty="0"/>
              <a:t>）。奥兰多起初对琐罗亚斯德罗的话感到羞愧，但随后认为爱情和责任并不一定冲突，这反映出赫拉克勒斯并没有因为与王后</a:t>
            </a:r>
            <a:r>
              <a:rPr lang="en-US" altLang="zh-CN" sz="800" dirty="0"/>
              <a:t>Omphale</a:t>
            </a:r>
            <a:r>
              <a:rPr lang="zh-CN" altLang="en-US" sz="800" dirty="0"/>
              <a:t>的风流韵事而剥夺了他的英雄地位，或者阿喀琉斯将自己伪装成女人一段时间（咏叹调：</a:t>
            </a:r>
            <a:r>
              <a:rPr lang="en-US" altLang="zh-CN" sz="800" dirty="0"/>
              <a:t>Non fu </a:t>
            </a:r>
            <a:r>
              <a:rPr lang="en-US" altLang="zh-CN" sz="800" dirty="0" err="1"/>
              <a:t>già</a:t>
            </a:r>
            <a:r>
              <a:rPr lang="en-US" altLang="zh-CN" sz="800" dirty="0"/>
              <a:t> men forte</a:t>
            </a:r>
            <a:r>
              <a:rPr lang="zh-CN" altLang="en-US" sz="800" dirty="0"/>
              <a:t>）。</a:t>
            </a:r>
            <a:endParaRPr lang="en-US" altLang="zh-CN" sz="800" dirty="0"/>
          </a:p>
          <a:p>
            <a:endParaRPr lang="en-US" altLang="zh-CN" sz="800" dirty="0"/>
          </a:p>
          <a:p>
            <a:r>
              <a:rPr lang="zh-CN" altLang="en-US" sz="800" dirty="0"/>
              <a:t>在有牧羊人小屋的小树林里</a:t>
            </a:r>
            <a:r>
              <a:rPr lang="en-US" altLang="zh-CN" sz="800" dirty="0"/>
              <a:t>- </a:t>
            </a:r>
            <a:r>
              <a:rPr lang="zh-CN" altLang="en-US" sz="800" dirty="0"/>
              <a:t>牧羊女多琳达 </a:t>
            </a:r>
            <a:r>
              <a:rPr lang="en-US" altLang="zh-CN" sz="800" dirty="0"/>
              <a:t>(Dorinda) </a:t>
            </a:r>
            <a:r>
              <a:rPr lang="zh-CN" altLang="en-US" sz="800" dirty="0"/>
              <a:t>思索着大自然的美景，然而，这并没有像过去那样让她充满宁静，她觉得这可能是她坠入爱河的标志。奥兰多带着他刚刚从危险中解救出来的公主伊莎贝拉冲过现场，多琳达认为他可能也在恋爱。（咏叹调：</a:t>
            </a:r>
            <a:r>
              <a:rPr lang="en-US" altLang="zh-CN" sz="800" dirty="0"/>
              <a:t>Ho un </a:t>
            </a:r>
            <a:r>
              <a:rPr lang="en-US" altLang="zh-CN" sz="800" dirty="0" err="1"/>
              <a:t>certo</a:t>
            </a:r>
            <a:r>
              <a:rPr lang="en-US" altLang="zh-CN" sz="800" dirty="0"/>
              <a:t> </a:t>
            </a:r>
            <a:r>
              <a:rPr lang="en-US" altLang="zh-CN" sz="800" dirty="0" err="1"/>
              <a:t>rossore</a:t>
            </a:r>
            <a:r>
              <a:rPr lang="en-US" altLang="zh-CN" sz="800" dirty="0"/>
              <a:t>). </a:t>
            </a:r>
            <a:r>
              <a:rPr lang="zh-CN" altLang="en-US" sz="800" dirty="0"/>
              <a:t>多琳达一直在她的小屋里庇护安吉丽卡公主，因为安吉丽卡发现了濒临死亡的受伤的摩尔战士梅多罗，并绝望地爱上了他，并把他带到牧羊女的小屋里和她一起休养。</a:t>
            </a:r>
            <a:r>
              <a:rPr lang="en-US" altLang="zh-CN" sz="800" dirty="0"/>
              <a:t>Dorinda </a:t>
            </a:r>
            <a:r>
              <a:rPr lang="zh-CN" altLang="en-US" sz="800" dirty="0"/>
              <a:t>对 </a:t>
            </a:r>
            <a:r>
              <a:rPr lang="en-US" altLang="zh-CN" sz="800" dirty="0" err="1"/>
              <a:t>Medoro</a:t>
            </a:r>
            <a:r>
              <a:rPr lang="en-US" altLang="zh-CN" sz="800" dirty="0"/>
              <a:t> </a:t>
            </a:r>
            <a:r>
              <a:rPr lang="zh-CN" altLang="en-US" sz="800" dirty="0"/>
              <a:t>和 </a:t>
            </a:r>
            <a:r>
              <a:rPr lang="en-US" altLang="zh-CN" sz="800" dirty="0"/>
              <a:t>Angelica </a:t>
            </a:r>
            <a:r>
              <a:rPr lang="zh-CN" altLang="en-US" sz="800" dirty="0"/>
              <a:t>相爱感到不安，因为她自己也爱上了 </a:t>
            </a:r>
            <a:r>
              <a:rPr lang="en-US" altLang="zh-CN" sz="800" dirty="0" err="1"/>
              <a:t>Medoro</a:t>
            </a:r>
            <a:r>
              <a:rPr lang="zh-CN" altLang="en-US" sz="800" dirty="0"/>
              <a:t>，但 </a:t>
            </a:r>
            <a:r>
              <a:rPr lang="en-US" altLang="zh-CN" sz="800" dirty="0" err="1"/>
              <a:t>Medoro</a:t>
            </a:r>
            <a:r>
              <a:rPr lang="en-US" altLang="zh-CN" sz="800" dirty="0"/>
              <a:t> </a:t>
            </a:r>
            <a:r>
              <a:rPr lang="zh-CN" altLang="en-US" sz="800" dirty="0"/>
              <a:t>告诉 </a:t>
            </a:r>
            <a:r>
              <a:rPr lang="en-US" altLang="zh-CN" sz="800" dirty="0"/>
              <a:t>Dorinda Angelica </a:t>
            </a:r>
            <a:r>
              <a:rPr lang="zh-CN" altLang="en-US" sz="800" dirty="0"/>
              <a:t>是他的亲戚，并向 </a:t>
            </a:r>
            <a:r>
              <a:rPr lang="en-US" altLang="zh-CN" sz="800" dirty="0"/>
              <a:t>Dorinda </a:t>
            </a:r>
            <a:r>
              <a:rPr lang="zh-CN" altLang="en-US" sz="800" dirty="0"/>
              <a:t>保证他永远不会忘记她对他的好意（咏叹调：</a:t>
            </a:r>
            <a:r>
              <a:rPr lang="en-US" altLang="zh-CN" sz="800" dirty="0"/>
              <a:t>Se il </a:t>
            </a:r>
            <a:r>
              <a:rPr lang="en-US" altLang="zh-CN" sz="800" dirty="0" err="1"/>
              <a:t>cor</a:t>
            </a:r>
            <a:r>
              <a:rPr lang="zh-CN" altLang="en-US" sz="800" dirty="0"/>
              <a:t>迈蒂迪拉）。</a:t>
            </a:r>
            <a:r>
              <a:rPr lang="en-US" altLang="zh-CN" sz="800" dirty="0"/>
              <a:t>Dorinda </a:t>
            </a:r>
            <a:r>
              <a:rPr lang="zh-CN" altLang="en-US" sz="800" dirty="0"/>
              <a:t>知道 </a:t>
            </a:r>
            <a:r>
              <a:rPr lang="en-US" altLang="zh-CN" sz="800" dirty="0" err="1"/>
              <a:t>Medoro</a:t>
            </a:r>
            <a:r>
              <a:rPr lang="en-US" altLang="zh-CN" sz="800" dirty="0"/>
              <a:t> </a:t>
            </a:r>
            <a:r>
              <a:rPr lang="zh-CN" altLang="en-US" sz="800" dirty="0"/>
              <a:t>没有说实话，但还是觉得他非常迷人（</a:t>
            </a:r>
            <a:r>
              <a:rPr lang="en-US" altLang="zh-CN" sz="800" dirty="0"/>
              <a:t>Aria</a:t>
            </a:r>
            <a:r>
              <a:rPr lang="zh-CN" altLang="en-US" sz="800" dirty="0"/>
              <a:t>：</a:t>
            </a:r>
            <a:r>
              <a:rPr lang="en-US" altLang="zh-CN" sz="800" dirty="0"/>
              <a:t>O care </a:t>
            </a:r>
            <a:r>
              <a:rPr lang="en-US" altLang="zh-CN" sz="800" dirty="0" err="1"/>
              <a:t>parolette</a:t>
            </a:r>
            <a:r>
              <a:rPr lang="zh-CN" altLang="en-US" sz="800" dirty="0"/>
              <a:t>）。</a:t>
            </a:r>
          </a:p>
          <a:p>
            <a:endParaRPr lang="zh-CN" altLang="en-US" sz="800" dirty="0"/>
          </a:p>
          <a:p>
            <a:r>
              <a:rPr lang="en-US" altLang="zh-CN" sz="800" dirty="0" err="1"/>
              <a:t>Zoroastro</a:t>
            </a:r>
            <a:r>
              <a:rPr lang="en-US" altLang="zh-CN" sz="800" dirty="0"/>
              <a:t> </a:t>
            </a:r>
            <a:r>
              <a:rPr lang="zh-CN" altLang="en-US" sz="800" dirty="0"/>
              <a:t>告诉 </a:t>
            </a:r>
            <a:r>
              <a:rPr lang="en-US" altLang="zh-CN" sz="800" dirty="0"/>
              <a:t>Angelica </a:t>
            </a:r>
            <a:r>
              <a:rPr lang="zh-CN" altLang="en-US" sz="800" dirty="0"/>
              <a:t>他知道她爱上了 </a:t>
            </a:r>
            <a:r>
              <a:rPr lang="en-US" altLang="zh-CN" sz="800" dirty="0" err="1"/>
              <a:t>Medoro</a:t>
            </a:r>
            <a:r>
              <a:rPr lang="en-US" altLang="zh-CN" sz="800" dirty="0"/>
              <a:t> </a:t>
            </a:r>
            <a:r>
              <a:rPr lang="zh-CN" altLang="en-US" sz="800" dirty="0"/>
              <a:t>并警告她奥兰多发现这一点后的嫉妒会导致不可预测和可能危险的结果。当安吉丽卡遇见奥兰多时，她假装嫉妒他拯救伊莎贝拉公主，并告诉他不能指望她会爱上一个可能对她不忠的男人（咏叹调：</a:t>
            </a:r>
            <a:r>
              <a:rPr lang="en-US" altLang="zh-CN" sz="800" dirty="0"/>
              <a:t>Se </a:t>
            </a:r>
            <a:r>
              <a:rPr lang="en-US" altLang="zh-CN" sz="800" dirty="0" err="1"/>
              <a:t>fedel</a:t>
            </a:r>
            <a:r>
              <a:rPr lang="en-US" altLang="zh-CN" sz="800" dirty="0"/>
              <a:t> </a:t>
            </a:r>
            <a:r>
              <a:rPr lang="en-US" altLang="zh-CN" sz="800" dirty="0" err="1"/>
              <a:t>vuoi</a:t>
            </a:r>
            <a:r>
              <a:rPr lang="en-US" altLang="zh-CN" sz="800" dirty="0"/>
              <a:t> </a:t>
            </a:r>
            <a:r>
              <a:rPr lang="en-US" altLang="zh-CN" sz="800" dirty="0" err="1"/>
              <a:t>ch'io</a:t>
            </a:r>
            <a:r>
              <a:rPr lang="en-US" altLang="zh-CN" sz="800" dirty="0"/>
              <a:t> </a:t>
            </a:r>
            <a:r>
              <a:rPr lang="en-US" altLang="zh-CN" sz="800" dirty="0" err="1"/>
              <a:t>ti</a:t>
            </a:r>
            <a:r>
              <a:rPr lang="en-US" altLang="zh-CN" sz="800" dirty="0"/>
              <a:t> </a:t>
            </a:r>
            <a:r>
              <a:rPr lang="en-US" altLang="zh-CN" sz="800" dirty="0" err="1"/>
              <a:t>creda</a:t>
            </a:r>
            <a:r>
              <a:rPr lang="zh-CN" altLang="en-US" sz="800" dirty="0"/>
              <a:t>）。奥兰多抗议说除了她他永远不会爱任何人，并愿意做任何事情来证明这一点，包括与凶猛的怪物战斗（咏叹调：</a:t>
            </a:r>
            <a:r>
              <a:rPr lang="en-US" altLang="zh-CN" sz="800" dirty="0" err="1"/>
              <a:t>Fammi</a:t>
            </a:r>
            <a:r>
              <a:rPr lang="en-US" altLang="zh-CN" sz="800" dirty="0"/>
              <a:t> </a:t>
            </a:r>
            <a:r>
              <a:rPr lang="en-US" altLang="zh-CN" sz="800" dirty="0" err="1"/>
              <a:t>combattere</a:t>
            </a:r>
            <a:r>
              <a:rPr lang="zh-CN" altLang="en-US" sz="800" dirty="0"/>
              <a:t>）。</a:t>
            </a:r>
          </a:p>
          <a:p>
            <a:endParaRPr lang="zh-CN" altLang="en-US" sz="800" dirty="0"/>
          </a:p>
          <a:p>
            <a:r>
              <a:rPr lang="zh-CN" altLang="en-US" sz="800" dirty="0"/>
              <a:t>当奥兰多离开时，梅多罗进来并问安吉丽卡她和谁在一起。她解释说奥兰多是一个强大的战士并且对她着迷，并建议他们应该撤退到她在东方的王国以逃避他的愤怒。多琳达看到他们拥抱很不高兴，但恋人告诉她不要灰心；有一天她也会找到爱。</a:t>
            </a:r>
            <a:r>
              <a:rPr lang="en-US" altLang="zh-CN" sz="800" dirty="0"/>
              <a:t>Angelica </a:t>
            </a:r>
            <a:r>
              <a:rPr lang="zh-CN" altLang="en-US" sz="800" dirty="0"/>
              <a:t>送给 </a:t>
            </a:r>
            <a:r>
              <a:rPr lang="en-US" altLang="zh-CN" sz="800" dirty="0"/>
              <a:t>Dorinda </a:t>
            </a:r>
            <a:r>
              <a:rPr lang="zh-CN" altLang="en-US" sz="800" dirty="0"/>
              <a:t>一个镶有宝石的手镯，以感谢她的款待（三重奏：</a:t>
            </a:r>
            <a:r>
              <a:rPr lang="en-US" altLang="zh-CN" sz="800" dirty="0" err="1"/>
              <a:t>Consolati</a:t>
            </a:r>
            <a:r>
              <a:rPr lang="en-US" altLang="zh-CN" sz="800" dirty="0"/>
              <a:t> o </a:t>
            </a:r>
            <a:r>
              <a:rPr lang="en-US" altLang="zh-CN" sz="800" dirty="0" err="1"/>
              <a:t>bella</a:t>
            </a:r>
            <a:r>
              <a:rPr lang="zh-CN" altLang="en-US" sz="800" dirty="0"/>
              <a:t>）。</a:t>
            </a:r>
            <a:endParaRPr lang="en-US" altLang="zh-CN" sz="800" dirty="0"/>
          </a:p>
          <a:p>
            <a:endParaRPr lang="en-US" sz="800" dirty="0"/>
          </a:p>
          <a:p>
            <a:r>
              <a:rPr lang="zh-CN" altLang="en-US" sz="800" dirty="0"/>
              <a:t>第二幕</a:t>
            </a:r>
            <a:endParaRPr lang="en-US" altLang="zh-CN" sz="800" dirty="0"/>
          </a:p>
          <a:p>
            <a:r>
              <a:rPr lang="zh-CN" altLang="en-US" sz="800" dirty="0"/>
              <a:t>在森林里</a:t>
            </a:r>
            <a:r>
              <a:rPr lang="en-US" altLang="zh-CN" sz="800" dirty="0"/>
              <a:t>- Dorinda </a:t>
            </a:r>
            <a:r>
              <a:rPr lang="zh-CN" altLang="en-US" sz="800" dirty="0"/>
              <a:t>对失去 </a:t>
            </a:r>
            <a:r>
              <a:rPr lang="en-US" altLang="zh-CN" sz="800" dirty="0" err="1"/>
              <a:t>Medoro</a:t>
            </a:r>
            <a:r>
              <a:rPr lang="en-US" altLang="zh-CN" sz="800" dirty="0"/>
              <a:t> </a:t>
            </a:r>
            <a:r>
              <a:rPr lang="zh-CN" altLang="en-US" sz="800" dirty="0"/>
              <a:t>感到非常难过，她听着夜莺忧郁的歌声，发现它与她的心情相呼应（</a:t>
            </a:r>
            <a:r>
              <a:rPr lang="en-US" altLang="zh-CN" sz="800" dirty="0"/>
              <a:t>Arioso</a:t>
            </a:r>
            <a:r>
              <a:rPr lang="zh-CN" altLang="en-US" sz="800" dirty="0"/>
              <a:t>：</a:t>
            </a:r>
            <a:r>
              <a:rPr lang="en-US" altLang="zh-CN" sz="800" dirty="0" err="1"/>
              <a:t>Quando</a:t>
            </a:r>
            <a:r>
              <a:rPr lang="en-US" altLang="zh-CN" sz="800" dirty="0"/>
              <a:t> </a:t>
            </a:r>
            <a:r>
              <a:rPr lang="en-US" altLang="zh-CN" sz="800" dirty="0" err="1"/>
              <a:t>spieghi</a:t>
            </a:r>
            <a:r>
              <a:rPr lang="en-US" altLang="zh-CN" sz="800" dirty="0"/>
              <a:t> </a:t>
            </a:r>
            <a:r>
              <a:rPr lang="en-US" altLang="zh-CN" sz="800" dirty="0" err="1"/>
              <a:t>tuoi</a:t>
            </a:r>
            <a:r>
              <a:rPr lang="en-US" altLang="zh-CN" sz="800" dirty="0"/>
              <a:t> </a:t>
            </a:r>
            <a:r>
              <a:rPr lang="en-US" altLang="zh-CN" sz="800" dirty="0" err="1"/>
              <a:t>tormenti</a:t>
            </a:r>
            <a:r>
              <a:rPr lang="zh-CN" altLang="en-US" sz="800" dirty="0"/>
              <a:t>）。奥兰多想知道为什么多琳达一直告诉人们他爱上了伊莎贝拉。</a:t>
            </a:r>
            <a:r>
              <a:rPr lang="en-US" altLang="zh-CN" sz="800" dirty="0"/>
              <a:t>Dorinda </a:t>
            </a:r>
            <a:r>
              <a:rPr lang="zh-CN" altLang="en-US" sz="800" dirty="0"/>
              <a:t>否认了这一点，并说她不是在谈论他，而是在谈论 </a:t>
            </a:r>
            <a:r>
              <a:rPr lang="en-US" altLang="zh-CN" sz="800" dirty="0" err="1"/>
              <a:t>Medoro</a:t>
            </a:r>
            <a:r>
              <a:rPr lang="en-US" altLang="zh-CN" sz="800" dirty="0"/>
              <a:t> </a:t>
            </a:r>
            <a:r>
              <a:rPr lang="zh-CN" altLang="en-US" sz="800" dirty="0"/>
              <a:t>和 </a:t>
            </a:r>
            <a:r>
              <a:rPr lang="en-US" altLang="zh-CN" sz="800" dirty="0"/>
              <a:t>Angelica </a:t>
            </a:r>
            <a:r>
              <a:rPr lang="zh-CN" altLang="en-US" sz="800" dirty="0"/>
              <a:t>的爱。她向他展示了她声称梅多罗送给她的手镯，并说她在每条小溪和每朵花中都看到了他的脸（咏叹调：</a:t>
            </a:r>
            <a:r>
              <a:rPr lang="en-US" altLang="zh-CN" sz="800" dirty="0"/>
              <a:t>Se mi </a:t>
            </a:r>
            <a:r>
              <a:rPr lang="en-US" altLang="zh-CN" sz="800" dirty="0" err="1"/>
              <a:t>rivolgo</a:t>
            </a:r>
            <a:r>
              <a:rPr lang="en-US" altLang="zh-CN" sz="800" dirty="0"/>
              <a:t> al </a:t>
            </a:r>
            <a:r>
              <a:rPr lang="en-US" altLang="zh-CN" sz="800" dirty="0" err="1"/>
              <a:t>prato</a:t>
            </a:r>
            <a:r>
              <a:rPr lang="zh-CN" altLang="en-US" sz="800" dirty="0"/>
              <a:t>）。奥兰多认出手镯是他送给安吉丽卡的，并对她的背叛感到愤怒。他发誓要杀死她，然后是他自己，并在地狱本身追捕她（咏叹调：</a:t>
            </a:r>
            <a:r>
              <a:rPr lang="en-US" altLang="zh-CN" sz="800" dirty="0"/>
              <a:t>Cielo</a:t>
            </a:r>
            <a:r>
              <a:rPr lang="zh-CN" altLang="en-US" sz="800" dirty="0"/>
              <a:t>！</a:t>
            </a:r>
            <a:r>
              <a:rPr lang="en-US" altLang="zh-CN" sz="800" dirty="0"/>
              <a:t>se </a:t>
            </a:r>
            <a:r>
              <a:rPr lang="en-US" altLang="zh-CN" sz="800" dirty="0" err="1"/>
              <a:t>tu</a:t>
            </a:r>
            <a:r>
              <a:rPr lang="en-US" altLang="zh-CN" sz="800" dirty="0"/>
              <a:t> il </a:t>
            </a:r>
            <a:r>
              <a:rPr lang="en-US" altLang="zh-CN" sz="800" dirty="0" err="1"/>
              <a:t>consenti</a:t>
            </a:r>
            <a:r>
              <a:rPr lang="zh-CN" altLang="en-US" sz="800" dirty="0"/>
              <a:t>）。</a:t>
            </a:r>
          </a:p>
          <a:p>
            <a:endParaRPr lang="zh-CN" altLang="en-US" sz="800" dirty="0"/>
          </a:p>
          <a:p>
            <a:r>
              <a:rPr lang="zh-CN" altLang="en-US" sz="800" dirty="0"/>
              <a:t>一侧是月桂树林，另一侧是洞穴入口</a:t>
            </a:r>
            <a:r>
              <a:rPr lang="en-US" altLang="zh-CN" sz="800" dirty="0"/>
              <a:t>- </a:t>
            </a:r>
            <a:r>
              <a:rPr lang="en-US" altLang="zh-CN" sz="800" dirty="0" err="1"/>
              <a:t>Zoroastro</a:t>
            </a:r>
            <a:r>
              <a:rPr lang="en-US" altLang="zh-CN" sz="800" dirty="0"/>
              <a:t> </a:t>
            </a:r>
            <a:r>
              <a:rPr lang="zh-CN" altLang="en-US" sz="800" dirty="0"/>
              <a:t>建议 </a:t>
            </a:r>
            <a:r>
              <a:rPr lang="en-US" altLang="zh-CN" sz="800" dirty="0" err="1"/>
              <a:t>Medoro</a:t>
            </a:r>
            <a:r>
              <a:rPr lang="en-US" altLang="zh-CN" sz="800" dirty="0"/>
              <a:t> </a:t>
            </a:r>
            <a:r>
              <a:rPr lang="zh-CN" altLang="en-US" sz="800" dirty="0"/>
              <a:t>和 </a:t>
            </a:r>
            <a:r>
              <a:rPr lang="en-US" altLang="zh-CN" sz="800" dirty="0"/>
              <a:t>Angelica </a:t>
            </a:r>
            <a:r>
              <a:rPr lang="zh-CN" altLang="en-US" sz="800" dirty="0"/>
              <a:t>逃离奥兰多的愤怒，并承诺在他们的旅程中保护他们，建议他们应该始终以理性为指导（</a:t>
            </a:r>
            <a:r>
              <a:rPr lang="en-US" altLang="zh-CN" sz="800" dirty="0"/>
              <a:t>Aria : </a:t>
            </a:r>
            <a:r>
              <a:rPr lang="en-US" altLang="zh-CN" sz="800" dirty="0" err="1"/>
              <a:t>Tra</a:t>
            </a:r>
            <a:r>
              <a:rPr lang="en-US" altLang="zh-CN" sz="800" dirty="0"/>
              <a:t> </a:t>
            </a:r>
            <a:r>
              <a:rPr lang="en-US" altLang="zh-CN" sz="800" dirty="0" err="1"/>
              <a:t>caligini</a:t>
            </a:r>
            <a:r>
              <a:rPr lang="en-US" altLang="zh-CN" sz="800" dirty="0"/>
              <a:t> profonde ). Angelica </a:t>
            </a:r>
            <a:r>
              <a:rPr lang="zh-CN" altLang="en-US" sz="800" dirty="0"/>
              <a:t>和 </a:t>
            </a:r>
            <a:r>
              <a:rPr lang="en-US" altLang="zh-CN" sz="800" dirty="0" err="1"/>
              <a:t>Medoro</a:t>
            </a:r>
            <a:r>
              <a:rPr lang="en-US" altLang="zh-CN" sz="800" dirty="0"/>
              <a:t> </a:t>
            </a:r>
            <a:r>
              <a:rPr lang="zh-CN" altLang="en-US" sz="800" dirty="0"/>
              <a:t>因不得不离开他们相爱的树林而感到难过，</a:t>
            </a:r>
            <a:r>
              <a:rPr lang="en-US" altLang="zh-CN" sz="800" dirty="0" err="1"/>
              <a:t>Medoro</a:t>
            </a:r>
            <a:r>
              <a:rPr lang="en-US" altLang="zh-CN" sz="800" dirty="0"/>
              <a:t> </a:t>
            </a:r>
            <a:r>
              <a:rPr lang="zh-CN" altLang="en-US" sz="800" dirty="0"/>
              <a:t>将他们的名字刻在树上作为纪念（咏叹调：</a:t>
            </a:r>
            <a:r>
              <a:rPr lang="en-US" altLang="zh-CN" sz="800" dirty="0"/>
              <a:t>Verdi </a:t>
            </a:r>
            <a:r>
              <a:rPr lang="en-US" altLang="zh-CN" sz="800" dirty="0" err="1"/>
              <a:t>allori</a:t>
            </a:r>
            <a:r>
              <a:rPr lang="zh-CN" altLang="en-US" sz="800" dirty="0"/>
              <a:t>）。安吉丽卡感谢奥兰多曾经救过她一命，并为对他撒谎感到内疚，但她告诉自己，他会明白她对梅多罗的爱，因为他自己也爱上了她（咏叹调：</a:t>
            </a:r>
            <a:r>
              <a:rPr lang="en-US" altLang="zh-CN" sz="800" dirty="0"/>
              <a:t>Non </a:t>
            </a:r>
            <a:r>
              <a:rPr lang="en-US" altLang="zh-CN" sz="800" dirty="0" err="1"/>
              <a:t>potrà</a:t>
            </a:r>
            <a:r>
              <a:rPr lang="en-US" altLang="zh-CN" sz="800" dirty="0"/>
              <a:t> </a:t>
            </a:r>
            <a:r>
              <a:rPr lang="en-US" altLang="zh-CN" sz="800" dirty="0" err="1"/>
              <a:t>dirmi</a:t>
            </a:r>
            <a:r>
              <a:rPr lang="en-US" altLang="zh-CN" sz="800" dirty="0"/>
              <a:t> </a:t>
            </a:r>
            <a:r>
              <a:rPr lang="en-US" altLang="zh-CN" sz="800" dirty="0" err="1"/>
              <a:t>ingrata</a:t>
            </a:r>
            <a:r>
              <a:rPr lang="zh-CN" altLang="en-US" sz="800" dirty="0"/>
              <a:t>）。她悲伤地告别了她最初坠入爱河的美丽树林（咏叹调：绿色植物）。</a:t>
            </a:r>
          </a:p>
        </p:txBody>
      </p:sp>
      <p:sp>
        <p:nvSpPr>
          <p:cNvPr id="4" name="Textfeld 3">
            <a:extLst>
              <a:ext uri="{FF2B5EF4-FFF2-40B4-BE49-F238E27FC236}">
                <a16:creationId xmlns:a16="http://schemas.microsoft.com/office/drawing/2014/main" id="{6B3F9FFE-871B-4225-3CCE-E887148A5FF5}"/>
              </a:ext>
            </a:extLst>
          </p:cNvPr>
          <p:cNvSpPr txBox="1"/>
          <p:nvPr/>
        </p:nvSpPr>
        <p:spPr>
          <a:xfrm>
            <a:off x="4539343" y="78058"/>
            <a:ext cx="4343400" cy="3416320"/>
          </a:xfrm>
          <a:prstGeom prst="rect">
            <a:avLst/>
          </a:prstGeom>
          <a:noFill/>
        </p:spPr>
        <p:txBody>
          <a:bodyPr wrap="square">
            <a:spAutoFit/>
          </a:bodyPr>
          <a:lstStyle/>
          <a:p>
            <a:r>
              <a:rPr lang="zh-CN" altLang="en-US" sz="800" dirty="0"/>
              <a:t>奥兰多冲进并试图谋杀安吉丽卡，安吉丽卡要求梅多罗救她，但没有成功。</a:t>
            </a:r>
            <a:r>
              <a:rPr lang="en-US" altLang="zh-CN" sz="800" dirty="0" err="1"/>
              <a:t>Zoroastro</a:t>
            </a:r>
            <a:r>
              <a:rPr lang="en-US" altLang="zh-CN" sz="800" dirty="0"/>
              <a:t> </a:t>
            </a:r>
            <a:r>
              <a:rPr lang="zh-CN" altLang="en-US" sz="800" dirty="0"/>
              <a:t>召唤出一些灵魂，将 </a:t>
            </a:r>
            <a:r>
              <a:rPr lang="en-US" altLang="zh-CN" sz="800" dirty="0"/>
              <a:t>Angelica </a:t>
            </a:r>
            <a:r>
              <a:rPr lang="zh-CN" altLang="en-US" sz="800" dirty="0"/>
              <a:t>带走。奥兰多开始失去理智：他想象自己已经死了，看到自己进入了冥府。他在冥界女王 </a:t>
            </a:r>
            <a:r>
              <a:rPr lang="en-US" altLang="zh-CN" sz="800" dirty="0"/>
              <a:t>Proserpina </a:t>
            </a:r>
            <a:r>
              <a:rPr lang="zh-CN" altLang="en-US" sz="800" dirty="0"/>
              <a:t>的怀抱中体验到他仇恨的对手的幻觉，但随后注意到 </a:t>
            </a:r>
            <a:r>
              <a:rPr lang="en-US" altLang="zh-CN" sz="800" dirty="0"/>
              <a:t>Proserpina </a:t>
            </a:r>
            <a:r>
              <a:rPr lang="zh-CN" altLang="en-US" sz="800" dirty="0"/>
              <a:t>在哭泣并为她感到怜悯。（伴奏：啊！ </a:t>
            </a:r>
            <a:r>
              <a:rPr lang="en-US" altLang="zh-CN" sz="800" dirty="0" err="1"/>
              <a:t>Stigie</a:t>
            </a:r>
            <a:r>
              <a:rPr lang="en-US" altLang="zh-CN" sz="800" dirty="0"/>
              <a:t> </a:t>
            </a:r>
            <a:r>
              <a:rPr lang="en-US" altLang="zh-CN" sz="800" dirty="0" err="1"/>
              <a:t>larve</a:t>
            </a:r>
            <a:r>
              <a:rPr lang="zh-CN" altLang="en-US" sz="800" dirty="0"/>
              <a:t>）。奥兰多再次被激怒，冲进山洞，但山洞裂开，露出坐在飞行战车中的琐罗亚斯德罗。他把奥兰多放进去，然后把他带走了。</a:t>
            </a:r>
            <a:endParaRPr lang="en-US" altLang="zh-CN" sz="800" dirty="0"/>
          </a:p>
          <a:p>
            <a:endParaRPr lang="en-US" sz="800" dirty="0"/>
          </a:p>
          <a:p>
            <a:r>
              <a:rPr lang="zh-CN" altLang="en-US" sz="800" dirty="0"/>
              <a:t>第三幕</a:t>
            </a:r>
            <a:endParaRPr lang="en-US" altLang="zh-CN" sz="800" dirty="0"/>
          </a:p>
          <a:p>
            <a:r>
              <a:rPr lang="zh-CN" altLang="en-US" sz="800" dirty="0"/>
              <a:t>在一片棕榈树丛中，梅多罗在混乱中与安吉莉卡失散，再次回到多琳达的小屋避难。他告诉她如果可以的话他会爱她，但他的心不是他可以给予的（咏叹调：</a:t>
            </a:r>
            <a:r>
              <a:rPr lang="en-US" altLang="zh-CN" sz="800" dirty="0" err="1"/>
              <a:t>Vorrei</a:t>
            </a:r>
            <a:r>
              <a:rPr lang="en-US" altLang="zh-CN" sz="800" dirty="0"/>
              <a:t> </a:t>
            </a:r>
            <a:r>
              <a:rPr lang="en-US" altLang="zh-CN" sz="800" dirty="0" err="1"/>
              <a:t>poterti</a:t>
            </a:r>
            <a:r>
              <a:rPr lang="en-US" altLang="zh-CN" sz="800" dirty="0"/>
              <a:t> </a:t>
            </a:r>
            <a:r>
              <a:rPr lang="en-US" altLang="zh-CN" sz="800" dirty="0" err="1"/>
              <a:t>amar</a:t>
            </a:r>
            <a:r>
              <a:rPr lang="zh-CN" altLang="en-US" sz="800" dirty="0"/>
              <a:t>）。</a:t>
            </a:r>
            <a:r>
              <a:rPr lang="en-US" altLang="zh-CN" sz="800" dirty="0"/>
              <a:t>Dorinda </a:t>
            </a:r>
            <a:r>
              <a:rPr lang="zh-CN" altLang="en-US" sz="800" dirty="0"/>
              <a:t>评论由爱引起的激情旋风（咏叹调：</a:t>
            </a:r>
            <a:r>
              <a:rPr lang="en-US" altLang="zh-CN" sz="800" dirty="0"/>
              <a:t>Amore è qual </a:t>
            </a:r>
            <a:r>
              <a:rPr lang="en-US" altLang="zh-CN" sz="800" dirty="0" err="1"/>
              <a:t>vento</a:t>
            </a:r>
            <a:r>
              <a:rPr lang="zh-CN" altLang="en-US" sz="800" dirty="0"/>
              <a:t>）。奥兰多出现并称呼多琳达为维纳斯，向她表达了他的爱意。多琳达可以看出奥兰多仍然精神错乱，当他把她和他以前战斗过的男性敌人混为一谈时，这一点就更加明显了。</a:t>
            </a:r>
          </a:p>
          <a:p>
            <a:endParaRPr lang="zh-CN" altLang="en-US" sz="800" dirty="0"/>
          </a:p>
          <a:p>
            <a:r>
              <a:rPr lang="en-US" altLang="zh-CN" sz="800" dirty="0" err="1"/>
              <a:t>Zoroastro</a:t>
            </a:r>
            <a:r>
              <a:rPr lang="en-US" altLang="zh-CN" sz="800" dirty="0"/>
              <a:t> </a:t>
            </a:r>
            <a:r>
              <a:rPr lang="zh-CN" altLang="en-US" sz="800" dirty="0"/>
              <a:t>出现并命令他的侍从灵魂将树林变成一个黑暗的洞穴，他将在那里试图让奥兰多恢复理智。他知道暴风雨最终会退去，平静会回来（咏叹调：</a:t>
            </a:r>
            <a:r>
              <a:rPr lang="en-US" altLang="zh-CN" sz="800" dirty="0"/>
              <a:t>Sorge </a:t>
            </a:r>
            <a:r>
              <a:rPr lang="en-US" altLang="zh-CN" sz="800" dirty="0" err="1"/>
              <a:t>infausta</a:t>
            </a:r>
            <a:r>
              <a:rPr lang="en-US" altLang="zh-CN" sz="800" dirty="0"/>
              <a:t> </a:t>
            </a:r>
            <a:r>
              <a:rPr lang="en-US" altLang="zh-CN" sz="800" dirty="0" err="1"/>
              <a:t>una</a:t>
            </a:r>
            <a:r>
              <a:rPr lang="en-US" altLang="zh-CN" sz="800" dirty="0"/>
              <a:t> </a:t>
            </a:r>
            <a:r>
              <a:rPr lang="en-US" altLang="zh-CN" sz="800" dirty="0" err="1"/>
              <a:t>procella</a:t>
            </a:r>
            <a:r>
              <a:rPr lang="zh-CN" altLang="en-US" sz="800" dirty="0"/>
              <a:t>）。</a:t>
            </a:r>
          </a:p>
          <a:p>
            <a:endParaRPr lang="zh-CN" altLang="en-US" sz="800" dirty="0"/>
          </a:p>
          <a:p>
            <a:r>
              <a:rPr lang="zh-CN" altLang="en-US" sz="800" dirty="0"/>
              <a:t>安吉丽卡发现多琳达在哭泣，她解释说奥兰多发疯了，把她的小屋烧成了平地，梅多罗也因此丧生。安吉丽卡悲痛欲绝，当奥兰多出现时，她求他也杀了她（二重奏：</a:t>
            </a:r>
            <a:r>
              <a:rPr lang="en-US" altLang="zh-CN" sz="800" dirty="0" err="1"/>
              <a:t>Finché</a:t>
            </a:r>
            <a:r>
              <a:rPr lang="en-US" altLang="zh-CN" sz="800" dirty="0"/>
              <a:t> </a:t>
            </a:r>
            <a:r>
              <a:rPr lang="en-US" altLang="zh-CN" sz="800" dirty="0" err="1"/>
              <a:t>prendi</a:t>
            </a:r>
            <a:r>
              <a:rPr lang="en-US" altLang="zh-CN" sz="800" dirty="0"/>
              <a:t> </a:t>
            </a:r>
            <a:r>
              <a:rPr lang="en-US" altLang="zh-CN" sz="800" dirty="0" err="1"/>
              <a:t>ancora</a:t>
            </a:r>
            <a:r>
              <a:rPr lang="en-US" altLang="zh-CN" sz="800" dirty="0"/>
              <a:t> il </a:t>
            </a:r>
            <a:r>
              <a:rPr lang="en-US" altLang="zh-CN" sz="800" dirty="0" err="1"/>
              <a:t>sangue</a:t>
            </a:r>
            <a:r>
              <a:rPr lang="zh-CN" altLang="en-US" sz="800" dirty="0"/>
              <a:t>）。</a:t>
            </a:r>
          </a:p>
          <a:p>
            <a:endParaRPr lang="zh-CN" altLang="en-US" sz="800" dirty="0"/>
          </a:p>
          <a:p>
            <a:r>
              <a:rPr lang="zh-CN" altLang="en-US" sz="800" dirty="0"/>
              <a:t>奥兰多将安吉丽卡扔进了山洞，他以为自己已经摆脱了世界上所有的怪物，于是躺下休息。</a:t>
            </a:r>
            <a:r>
              <a:rPr lang="en-US" altLang="zh-CN" sz="800" dirty="0" err="1"/>
              <a:t>Zoroastro</a:t>
            </a:r>
            <a:r>
              <a:rPr lang="en-US" altLang="zh-CN" sz="800" dirty="0"/>
              <a:t> </a:t>
            </a:r>
            <a:r>
              <a:rPr lang="zh-CN" altLang="en-US" sz="800" dirty="0"/>
              <a:t>宣布治愈奥兰多心灵的时候到了；一只神奇的鸟带着一个金色的小药瓶降临，巫师把里面的东西洒在奥兰多熟睡的脸上。当奥兰多开始感受到魔药的效果时，他唱起了咏叹调</a:t>
            </a:r>
            <a:r>
              <a:rPr lang="en-US" altLang="zh-CN" sz="800" dirty="0"/>
              <a:t>Gia </a:t>
            </a:r>
            <a:r>
              <a:rPr lang="en-US" altLang="zh-CN" sz="800" dirty="0" err="1"/>
              <a:t>l'ebro</a:t>
            </a:r>
            <a:r>
              <a:rPr lang="en-US" altLang="zh-CN" sz="800" dirty="0"/>
              <a:t> </a:t>
            </a:r>
            <a:r>
              <a:rPr lang="en-US" altLang="zh-CN" sz="800" dirty="0" err="1"/>
              <a:t>mia</a:t>
            </a:r>
            <a:r>
              <a:rPr lang="en-US" altLang="zh-CN" sz="800" dirty="0"/>
              <a:t> </a:t>
            </a:r>
            <a:r>
              <a:rPr lang="en-US" altLang="zh-CN" sz="800" dirty="0" err="1"/>
              <a:t>ciglio</a:t>
            </a:r>
            <a:r>
              <a:rPr lang="zh-CN" altLang="en-US" sz="800" dirty="0"/>
              <a:t>。奥兰多醒来，恢复了理智，但得知他杀死了梅多罗和安吉丽卡，并为自己求死而感到震惊。然而索罗阿斯图罗救了安吉丽卡和梅多罗；奥兰多见到他们欣喜若狂，祝他们生活幸福。</a:t>
            </a:r>
            <a:r>
              <a:rPr lang="en-US" altLang="zh-CN" sz="800" dirty="0"/>
              <a:t>Dorinda </a:t>
            </a:r>
            <a:r>
              <a:rPr lang="zh-CN" altLang="en-US" sz="800" dirty="0"/>
              <a:t>会忘记她的悲伤，并邀请大家到她的小屋庆祝（合唱：</a:t>
            </a:r>
            <a:r>
              <a:rPr lang="en-US" altLang="zh-CN" sz="800" dirty="0"/>
              <a:t>Con un </a:t>
            </a:r>
            <a:r>
              <a:rPr lang="en-US" altLang="zh-CN" sz="800" dirty="0" err="1"/>
              <a:t>diverso</a:t>
            </a:r>
            <a:r>
              <a:rPr lang="en-US" altLang="zh-CN" sz="800" dirty="0"/>
              <a:t> ardor, </a:t>
            </a:r>
            <a:r>
              <a:rPr lang="en-US" altLang="zh-CN" sz="800" dirty="0" err="1"/>
              <a:t>gia</a:t>
            </a:r>
            <a:r>
              <a:rPr lang="en-US" altLang="zh-CN" sz="800" dirty="0"/>
              <a:t> </a:t>
            </a:r>
            <a:r>
              <a:rPr lang="en-US" altLang="zh-CN" sz="800" dirty="0" err="1"/>
              <a:t>che</a:t>
            </a:r>
            <a:r>
              <a:rPr lang="en-US" altLang="zh-CN" sz="800" dirty="0"/>
              <a:t> </a:t>
            </a:r>
            <a:r>
              <a:rPr lang="en-US" altLang="zh-CN" sz="800" dirty="0" err="1"/>
              <a:t>ciascun</a:t>
            </a:r>
            <a:r>
              <a:rPr lang="en-US" altLang="zh-CN" sz="800" dirty="0"/>
              <a:t> e </a:t>
            </a:r>
            <a:r>
              <a:rPr lang="en-US" altLang="zh-CN" sz="800" dirty="0" err="1"/>
              <a:t>pago</a:t>
            </a:r>
            <a:r>
              <a:rPr lang="zh-CN" altLang="en-US" sz="800" dirty="0"/>
              <a:t>）</a:t>
            </a:r>
            <a:endParaRPr lang="en-US" sz="800" dirty="0"/>
          </a:p>
        </p:txBody>
      </p:sp>
    </p:spTree>
    <p:extLst>
      <p:ext uri="{BB962C8B-B14F-4D97-AF65-F5344CB8AC3E}">
        <p14:creationId xmlns:p14="http://schemas.microsoft.com/office/powerpoint/2010/main" val="150788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Person enthält.&#10;&#10;Automatisch generierte Beschreibung">
            <a:extLst>
              <a:ext uri="{FF2B5EF4-FFF2-40B4-BE49-F238E27FC236}">
                <a16:creationId xmlns:a16="http://schemas.microsoft.com/office/drawing/2014/main" id="{6FAD339A-D76E-DBDF-94A1-5B60AAAD8F6A}"/>
              </a:ext>
            </a:extLst>
          </p:cNvPr>
          <p:cNvPicPr>
            <a:picLocks noChangeAspect="1"/>
          </p:cNvPicPr>
          <p:nvPr/>
        </p:nvPicPr>
        <p:blipFill rotWithShape="1">
          <a:blip r:embed="rId2">
            <a:extLst>
              <a:ext uri="{28A0092B-C50C-407E-A947-70E740481C1C}">
                <a14:useLocalDpi xmlns:a14="http://schemas.microsoft.com/office/drawing/2010/main" val="0"/>
              </a:ext>
            </a:extLst>
          </a:blip>
          <a:srcRect l="20175" r="968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8" name="Grafik 7">
            <a:extLst>
              <a:ext uri="{FF2B5EF4-FFF2-40B4-BE49-F238E27FC236}">
                <a16:creationId xmlns:a16="http://schemas.microsoft.com/office/drawing/2014/main" id="{FBDC7739-3239-A44A-2D7B-4BEAFB4F8C65}"/>
              </a:ext>
            </a:extLst>
          </p:cNvPr>
          <p:cNvPicPr>
            <a:picLocks noChangeAspect="1"/>
          </p:cNvPicPr>
          <p:nvPr/>
        </p:nvPicPr>
        <p:blipFill rotWithShape="1">
          <a:blip r:embed="rId3">
            <a:extLst>
              <a:ext uri="{28A0092B-C50C-407E-A947-70E740481C1C}">
                <a14:useLocalDpi xmlns:a14="http://schemas.microsoft.com/office/drawing/2010/main" val="0"/>
              </a:ext>
            </a:extLst>
          </a:blip>
          <a:srcRect l="42048" r="-2" b="-2"/>
          <a:stretch/>
        </p:blipFill>
        <p:spPr>
          <a:xfrm>
            <a:off x="20" y="4069976"/>
            <a:ext cx="2872436" cy="2788023"/>
          </a:xfrm>
          <a:prstGeom prst="rect">
            <a:avLst/>
          </a:prstGeom>
        </p:spPr>
      </p:pic>
      <p:pic>
        <p:nvPicPr>
          <p:cNvPr id="6" name="Grafik 5" descr="Ein Bild, das Text, Sport, männlich enthält.&#10;&#10;Automatisch generierte Beschreibung">
            <a:extLst>
              <a:ext uri="{FF2B5EF4-FFF2-40B4-BE49-F238E27FC236}">
                <a16:creationId xmlns:a16="http://schemas.microsoft.com/office/drawing/2014/main" id="{32D565F0-4B12-5DC1-EF99-81EA3E151D3C}"/>
              </a:ext>
            </a:extLst>
          </p:cNvPr>
          <p:cNvPicPr>
            <a:picLocks noChangeAspect="1"/>
          </p:cNvPicPr>
          <p:nvPr/>
        </p:nvPicPr>
        <p:blipFill rotWithShape="1">
          <a:blip r:embed="rId4">
            <a:extLst>
              <a:ext uri="{28A0092B-C50C-407E-A947-70E740481C1C}">
                <a14:useLocalDpi xmlns:a14="http://schemas.microsoft.com/office/drawing/2010/main" val="0"/>
              </a:ext>
            </a:extLst>
          </a:blip>
          <a:srcRect l="25108" r="14108" b="2"/>
          <a:stretch/>
        </p:blipFill>
        <p:spPr>
          <a:xfrm>
            <a:off x="3003161" y="3257176"/>
            <a:ext cx="3891138" cy="3600824"/>
          </a:xfrm>
          <a:prstGeom prst="rect">
            <a:avLst/>
          </a:prstGeom>
        </p:spPr>
      </p:pic>
      <p:pic>
        <p:nvPicPr>
          <p:cNvPr id="4" name="Grafik 3" descr="Ein Bild, das Person enthält.&#10;&#10;Automatisch generierte Beschreibung">
            <a:extLst>
              <a:ext uri="{FF2B5EF4-FFF2-40B4-BE49-F238E27FC236}">
                <a16:creationId xmlns:a16="http://schemas.microsoft.com/office/drawing/2014/main" id="{E0A7192D-08F7-1033-7CF8-4F043D26CA35}"/>
              </a:ext>
            </a:extLst>
          </p:cNvPr>
          <p:cNvPicPr>
            <a:picLocks noChangeAspect="1"/>
          </p:cNvPicPr>
          <p:nvPr/>
        </p:nvPicPr>
        <p:blipFill rotWithShape="1">
          <a:blip r:embed="rId5">
            <a:extLst>
              <a:ext uri="{28A0092B-C50C-407E-A947-70E740481C1C}">
                <a14:useLocalDpi xmlns:a14="http://schemas.microsoft.com/office/drawing/2010/main" val="0"/>
              </a:ext>
            </a:extLst>
          </a:blip>
          <a:srcRect l="24155" r="570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2" name="Grafik 11">
            <a:extLst>
              <a:ext uri="{FF2B5EF4-FFF2-40B4-BE49-F238E27FC236}">
                <a16:creationId xmlns:a16="http://schemas.microsoft.com/office/drawing/2014/main" id="{9712FAB2-8A51-F29F-C3E1-000678CCE091}"/>
              </a:ext>
            </a:extLst>
          </p:cNvPr>
          <p:cNvPicPr>
            <a:picLocks noChangeAspect="1"/>
          </p:cNvPicPr>
          <p:nvPr/>
        </p:nvPicPr>
        <p:blipFill rotWithShape="1">
          <a:blip r:embed="rId6">
            <a:extLst>
              <a:ext uri="{28A0092B-C50C-407E-A947-70E740481C1C}">
                <a14:useLocalDpi xmlns:a14="http://schemas.microsoft.com/office/drawing/2010/main" val="0"/>
              </a:ext>
            </a:extLst>
          </a:blip>
          <a:srcRect l="24410" r="17464" b="-2"/>
          <a:stretch/>
        </p:blipFill>
        <p:spPr>
          <a:xfrm>
            <a:off x="7025005" y="4069976"/>
            <a:ext cx="2880995" cy="2788024"/>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亚纳切克的第十部歌剧，也是东欧相当重要的代表性歌剧。此剧取自捷克民间传说，剧中的动物与人类有了交流，从一只小狐狸眼中可以看到人类的感情世界，从音乐的角度又发现动物的语汇。亚纳切克让这部歌剧不再只是单纯的童话寓言，还表现出当年</a:t>
            </a:r>
            <a:r>
              <a:rPr lang="en-US" altLang="zh-CN" sz="1000" b="0" i="0" dirty="0">
                <a:solidFill>
                  <a:srgbClr val="222222"/>
                </a:solidFill>
                <a:effectLst/>
                <a:latin typeface="Helvetica Neue"/>
              </a:rPr>
              <a:t>69</a:t>
            </a:r>
            <a:r>
              <a:rPr lang="zh-CN" altLang="en-US" sz="1000" b="0" i="0" dirty="0">
                <a:solidFill>
                  <a:srgbClr val="222222"/>
                </a:solidFill>
                <a:effectLst/>
                <a:latin typeface="Helvetica Neue"/>
              </a:rPr>
              <a:t>岁的作曲家对于世间百态的精心刻画。</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概述</a:t>
            </a:r>
          </a:p>
          <a:p>
            <a:pPr algn="l"/>
            <a:r>
              <a:rPr lang="zh-CN" altLang="en-US" sz="1000" b="0" i="0" dirty="0">
                <a:solidFill>
                  <a:srgbClr val="222222"/>
                </a:solidFill>
                <a:effectLst/>
                <a:latin typeface="Helvetica Neue"/>
              </a:rPr>
              <a:t>三幕歌剧，捷克作曲家亚纳切克据杰斯诺夫利德克的小说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狐狸比斯特洛斯卡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亲自执笔撰脚本并作曲的。作于 </a:t>
            </a:r>
            <a:r>
              <a:rPr lang="en-US" altLang="zh-CN" sz="1000" b="0" i="0" dirty="0">
                <a:solidFill>
                  <a:srgbClr val="222222"/>
                </a:solidFill>
                <a:effectLst/>
                <a:latin typeface="Helvetica Neue"/>
              </a:rPr>
              <a:t>1921―1923</a:t>
            </a:r>
            <a:r>
              <a:rPr lang="zh-CN" altLang="en-US" sz="1000" b="0" i="0" dirty="0">
                <a:solidFill>
                  <a:srgbClr val="222222"/>
                </a:solidFill>
                <a:effectLst/>
                <a:latin typeface="Helvetica Neue"/>
              </a:rPr>
              <a:t>年， </a:t>
            </a:r>
            <a:r>
              <a:rPr lang="en-US" altLang="zh-CN" sz="1000" b="0" i="0" dirty="0">
                <a:solidFill>
                  <a:srgbClr val="222222"/>
                </a:solidFill>
                <a:effectLst/>
                <a:latin typeface="Helvetica Neue"/>
              </a:rPr>
              <a:t>1924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日在布鲁诺首演。</a:t>
            </a:r>
          </a:p>
          <a:p>
            <a:pPr algn="l"/>
            <a:r>
              <a:rPr lang="zh-CN" altLang="en-US" sz="1000" b="0" i="0" dirty="0">
                <a:solidFill>
                  <a:srgbClr val="222222"/>
                </a:solidFill>
                <a:effectLst/>
                <a:latin typeface="Helvetica Neue"/>
              </a:rPr>
              <a:t>亚纳切克一生共完成十部歌剧。其中有一出被销毁，有一出是单幕的，另一出是两个单幕组合而成，其余的七出是三幕作品。其中最常演出的戏码是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颜如花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卡芭诺娃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马克罗普洛斯事件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自死屋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等五部。</a:t>
            </a: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一只小狐狸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为了捕捉青蛙，不幸被猎场管理员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抓住，透过狗儿的帮助，她机警地逃走。由于小狐狸知道管理员、校长、商人等都爱恋着同一个女人，所以小狐狸开始捉弄他们，并把人类耍得团团转，最后这只狡猾的小狐狸还跟一只热情的公狐狸快乐地结了婚。</a:t>
            </a: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分幕介绍</a:t>
            </a:r>
          </a:p>
          <a:p>
            <a:pPr algn="l"/>
            <a:r>
              <a:rPr lang="zh-CN" altLang="en-US" sz="1000" b="1" i="0" dirty="0">
                <a:solidFill>
                  <a:srgbClr val="222222"/>
                </a:solidFill>
                <a:effectLst/>
                <a:latin typeface="Helvetica Neue"/>
              </a:rPr>
              <a:t>第一幕 第一场黑色又干燥的峡谷。仲夏的午后</a:t>
            </a:r>
            <a:endParaRPr lang="en-GB"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先是开幕音乐。森林管理员巡视到这里时，由于太疲倦了，坐在树下石头上以后，很快就睡着了。这时狗獾从洞里探出头来，用烟斗抽烟。蝴蝶和蜻蜓，绕着圈子在飞舞。蟋蟀和螽斯也跑出来开心地歌唱，蚊子和苍蝇也抽起烟斗来。</a:t>
            </a:r>
          </a:p>
          <a:p>
            <a:pPr algn="l"/>
            <a:r>
              <a:rPr lang="zh-CN" altLang="en-US" sz="1000" b="0" i="0" dirty="0">
                <a:solidFill>
                  <a:srgbClr val="222222"/>
                </a:solidFill>
                <a:effectLst/>
                <a:latin typeface="Helvetica Neue"/>
              </a:rPr>
              <a:t>这时青蛙出现了，想捕捉蚊子，蚊子就挣扎着逃生。一只小母狐狸碧丝特娄希卡悄悄地走出来，因为听妈妈说青蛙是可以吃的，于是开始捕捉。惊吓的青蛙，慌张地逃走时，不料跳到森林管理员的鼻子上。结果被弄醒的管理员，便地发现这只小狐狸，然后很灵巧地把它抓住。小狐狸尽管悲伤地喊叫着妈妈，还是被管理员抱走了，他说这只小狐狸一定会为孩子们带来快乐。</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湖畔管理员小屋前的花园</a:t>
            </a:r>
          </a:p>
          <a:p>
            <a:pPr algn="l"/>
            <a:r>
              <a:rPr lang="zh-CN" altLang="en-US" sz="1000" b="0" i="0" dirty="0">
                <a:solidFill>
                  <a:srgbClr val="222222"/>
                </a:solidFill>
                <a:effectLst/>
                <a:latin typeface="Helvetica Neue"/>
              </a:rPr>
              <a:t>在管理员小屋里，被养大的小狐狸碧丝特娄希卡，这时正寂寞地呜呜叫着。接着，狗儿拉帕克就安慰她说，不要再哭了，恋爱季节即将来到。母狐狸说：“我自己虽然还不懂得什么是恋爱，却看过小鸟们在卿卿我我的情景。”拉帕克用尾巴碰触她，不料小狐狸碧丝特娄希卡却叫着说：“你真不知害臊！”然后跑掉了。</a:t>
            </a:r>
          </a:p>
          <a:p>
            <a:pPr algn="l"/>
            <a:r>
              <a:rPr lang="zh-CN" altLang="en-US" sz="1000" b="0" i="0" dirty="0">
                <a:solidFill>
                  <a:srgbClr val="222222"/>
                </a:solidFill>
                <a:effectLst/>
                <a:latin typeface="Helvetica Neue"/>
              </a:rPr>
              <a:t>这时调皮小主人佩比克来了，神气地告诉好朋友富兰</a:t>
            </a:r>
            <a:r>
              <a:rPr lang="en-US" altLang="zh-CN" sz="1000" b="0" i="0" dirty="0">
                <a:solidFill>
                  <a:srgbClr val="222222"/>
                </a:solidFill>
                <a:effectLst/>
                <a:latin typeface="Helvetica Neue"/>
              </a:rPr>
              <a:t>?f</a:t>
            </a:r>
            <a:r>
              <a:rPr lang="zh-CN" altLang="en-US" sz="1000" b="0" i="0" dirty="0">
                <a:solidFill>
                  <a:srgbClr val="222222"/>
                </a:solidFill>
                <a:effectLst/>
                <a:latin typeface="Helvetica Neue"/>
              </a:rPr>
              <a:t>克，他饲养着一只狐狸。然后把小狐狸抱起来，用木棒戮戮她的鼻子等，加以嬉弄。小狐狸碧丝特娄希卡被激怒了，于是把佩比克紧紧咬住。听到哭叫声，管理员飞也似地跑出来，把小狐狸抓过来，用绳子把她绑起来。夜深之后，小狐狸碧丝特娄希卡一边哭着，一边进入梦乡。</a:t>
            </a:r>
          </a:p>
          <a:p>
            <a:pPr algn="l"/>
            <a:r>
              <a:rPr lang="zh-CN" altLang="en-US" sz="1000" b="0" i="0" dirty="0">
                <a:solidFill>
                  <a:srgbClr val="222222"/>
                </a:solidFill>
                <a:effectLst/>
                <a:latin typeface="Helvetica Neue"/>
              </a:rPr>
              <a:t>经过一段优美的间奏曲后，东方发白，黎明来到。拉帕克先醒过来，他安慰小狐狸碧丝特娄希卡说：“你如果想逃走，我会替你安排。”公鸡昂头阔步地走过来，看到被绑的小狐狸，就加以嘲笑。母鸡们则以合唱表示：“我们要努力下蛋，卖力工作。”小狐狸听了就对母鸡们煽动地演说：“公鸡虐待母鸡们拼命工作的时代已经过去，你们应该团结起来挣脱公鸡的支配，拾回自由之身</a:t>
            </a:r>
            <a:r>
              <a:rPr lang="en-US" altLang="zh-CN"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247864"/>
          </a:xfrm>
          <a:prstGeom prst="rect">
            <a:avLst/>
          </a:prstGeom>
          <a:noFill/>
        </p:spPr>
        <p:txBody>
          <a:bodyPr wrap="square">
            <a:spAutoFit/>
          </a:bodyPr>
          <a:lstStyle/>
          <a:p>
            <a:pPr algn="l"/>
            <a:r>
              <a:rPr lang="zh-CN" altLang="en-US" sz="1000" b="0" i="0" dirty="0">
                <a:solidFill>
                  <a:srgbClr val="222222"/>
                </a:solidFill>
                <a:effectLst/>
                <a:latin typeface="Helvetica Neue"/>
              </a:rPr>
              <a:t>小狐狸又说：“看你们连打倒一只公鸡的信心都没有，我看你们不如一死了之。”于是就装作死掉的模样。这群笨鸡以为她真的死了，就围到她身边，想看看究竟。不料小狐狸突然一跃而起，先把公鸡杀死，然后接连把母鸡一只只杀掉。听到鸡的悲鸣，管理员的妻子很快跑出来，举起木棍要打小狐狸，但机警的小狐狸碧丝特娄希卡很快用门牙把绳子咬断，飞也似地逃到森林里。</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第二幕 第一场 森林中，狗獾洞穴之前。秋天的午后</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小狐狸碧丝特娄希卡来到狗獾洞穴前面，对着洞穴说话。狗獾不高兴地对她说，不该窥视别人的家。她听了很生气地叫：“你虽然拥有可以住三个人的大屋子，可我只想看一看，你就这样的侮辱我，实在是可恶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因此得到了森林动物们的同情，他们终于把狗獾送交给众人去判决。狗獾觉得如果真的受到所有森林动物们的指责是无以自容的，于是气咻咻地走了。接着，小狐狸碧丝特娄希卡就大摇大摆地住进去。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巴塞克经营的乡村酒吧中</a:t>
            </a:r>
          </a:p>
          <a:p>
            <a:pPr algn="l"/>
            <a:r>
              <a:rPr lang="zh-CN" altLang="en-US" sz="1000" b="0" i="0" dirty="0">
                <a:solidFill>
                  <a:srgbClr val="222222"/>
                </a:solidFill>
                <a:effectLst/>
                <a:latin typeface="Helvetica Neue"/>
              </a:rPr>
              <a:t>在这客栈兼酒吧中，瘦得像蚊子一样的校长和森林管理员在玩着扑克牌。酷似狗獾的牧师抽着烟斗看他们玩牌。管理员对校长说，应该结婚了。牧师则嘲笑管理员说，你所疼爱的小狐狸被跑掉了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在他们彼此挖苦的当中，才发现他们每人都是失恋者，而且对象似乎是同一个人，这时由管理员先唱出了大家对这位泰琳卡姑娘一直难以忘怀的歌曲。</a:t>
            </a:r>
          </a:p>
          <a:p>
            <a:pPr algn="l"/>
            <a:r>
              <a:rPr lang="zh-CN" altLang="en-US" sz="1000" b="0" i="0" dirty="0">
                <a:solidFill>
                  <a:srgbClr val="222222"/>
                </a:solidFill>
                <a:effectLst/>
                <a:latin typeface="Helvetica Neue"/>
              </a:rPr>
              <a:t>后来牧师用拉丁语嘀咕了一些话，管理员表示听不懂，他就解释说“不可把你的肉体给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个女人”。管理员指着校长说：“你是在讽刺这位瘦子吧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听了这些话，校长心情变坏了，他说天快亮了，就起身回家了。</a:t>
            </a:r>
          </a:p>
          <a:p>
            <a:pPr algn="l"/>
            <a:r>
              <a:rPr lang="zh-CN" altLang="en-US" sz="1000" b="0" i="0" dirty="0">
                <a:solidFill>
                  <a:srgbClr val="222222"/>
                </a:solidFill>
                <a:effectLst/>
                <a:latin typeface="Helvetica Neue"/>
              </a:rPr>
              <a:t>这时，酒吧主人巴塞克回来了，对酷似狗獾的牧师说，有一位新房客想到你府上看看。牧师则嘀咕说，让我又回忆起讨厌的事，说完就回家去。猎场管理员这时已经醉了，校长对巴塞克说，其实能给女人的，只有骨头，而且还要了一杯酒。老板说，这杯酒免费，但交换条件是要他说出小狐狸的故事。管理员就生气地说，她逃走了，我还来不及杀掉她。</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第三场 月夜森林中的小径</a:t>
            </a:r>
          </a:p>
          <a:p>
            <a:pPr algn="l"/>
            <a:r>
              <a:rPr lang="zh-CN" altLang="en-US" sz="1000" b="0" i="0" dirty="0">
                <a:solidFill>
                  <a:srgbClr val="222222"/>
                </a:solidFill>
                <a:effectLst/>
                <a:latin typeface="Helvetica Neue"/>
              </a:rPr>
              <a:t>在酒吧中喝一个晚上的酒，校长摇摇晃晃地往回家的途中，小狐狸碧丝特娄希卡从向曰葵后采出头来嘲笑他。校长误以为她就是泰琳卡，于是对她倾诉爱意，表示自己对她的爱永生不渝。小狐狸碧丝特娄希卡做出抚媚的表情，好像和他的话语产生共鸣，校长就兴奋地奔入向曰葵的树丛中。</a:t>
            </a:r>
          </a:p>
          <a:p>
            <a:pPr algn="l"/>
            <a:r>
              <a:rPr lang="zh-CN" altLang="en-US" sz="1000" b="0" i="0" dirty="0">
                <a:solidFill>
                  <a:srgbClr val="222222"/>
                </a:solidFill>
                <a:effectLst/>
                <a:latin typeface="Helvetica Neue"/>
              </a:rPr>
              <a:t>接着，牧师也以愉快的心情走过来。他年轻时也热恋这泰琳卡。他点燃香烟，就坐在这儿回忆起往事。小狐狸碧丝特娄希卡一直注视着他的举止。突然传来猎场管理员骂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恶棍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的声音。校长和牧师才像从梦中清醒，叫嚷着：“那个男人根本不懂人类是很容易崩溃的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说罢就逃之夭夭了。管理员从森林里跑出来，他拿着猎枪，下决心要把小狐狸解决掉，这时嘀咕说，她是一只邪恶的母狐狸，这次又让她跑掉了。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5461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ekleidung enthält.&#10;&#10;Automatisch generierte Beschreibung">
            <a:extLst>
              <a:ext uri="{FF2B5EF4-FFF2-40B4-BE49-F238E27FC236}">
                <a16:creationId xmlns:a16="http://schemas.microsoft.com/office/drawing/2014/main" id="{6308ACA4-1340-CAEF-C1E4-507CF3B29AF4}"/>
              </a:ext>
            </a:extLst>
          </p:cNvPr>
          <p:cNvPicPr>
            <a:picLocks noChangeAspect="1"/>
          </p:cNvPicPr>
          <p:nvPr/>
        </p:nvPicPr>
        <p:blipFill rotWithShape="1">
          <a:blip r:embed="rId2">
            <a:extLst>
              <a:ext uri="{28A0092B-C50C-407E-A947-70E740481C1C}">
                <a14:useLocalDpi xmlns:a14="http://schemas.microsoft.com/office/drawing/2010/main" val="0"/>
              </a:ext>
            </a:extLst>
          </a:blip>
          <a:srcRect t="9957"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FE177259-5544-8CB8-F492-0793CE116251}"/>
              </a:ext>
            </a:extLst>
          </p:cNvPr>
          <p:cNvPicPr>
            <a:picLocks noChangeAspect="1"/>
          </p:cNvPicPr>
          <p:nvPr/>
        </p:nvPicPr>
        <p:blipFill rotWithShape="1">
          <a:blip r:embed="rId3">
            <a:extLst>
              <a:ext uri="{28A0092B-C50C-407E-A947-70E740481C1C}">
                <a14:useLocalDpi xmlns:a14="http://schemas.microsoft.com/office/drawing/2010/main" val="0"/>
              </a:ext>
            </a:extLst>
          </a:blip>
          <a:srcRect t="43886" r="-2" b="9386"/>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Monitor, Bildschirm, Anzeige, flach enthält.&#10;&#10;Automatisch generierte Beschreibung">
            <a:extLst>
              <a:ext uri="{FF2B5EF4-FFF2-40B4-BE49-F238E27FC236}">
                <a16:creationId xmlns:a16="http://schemas.microsoft.com/office/drawing/2014/main" id="{EA0BFEF7-23BA-02C7-3B84-8B503B87F269}"/>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nd, drinnen, Person, sitzend enthält.&#10;&#10;Automatisch generierte Beschreibung">
            <a:extLst>
              <a:ext uri="{FF2B5EF4-FFF2-40B4-BE49-F238E27FC236}">
                <a16:creationId xmlns:a16="http://schemas.microsoft.com/office/drawing/2014/main" id="{AAD31999-B555-0BA4-3643-F8FA2E328ED1}"/>
              </a:ext>
            </a:extLst>
          </p:cNvPr>
          <p:cNvPicPr>
            <a:picLocks noChangeAspect="1"/>
          </p:cNvPicPr>
          <p:nvPr/>
        </p:nvPicPr>
        <p:blipFill rotWithShape="1">
          <a:blip r:embed="rId5">
            <a:extLst>
              <a:ext uri="{28A0092B-C50C-407E-A947-70E740481C1C}">
                <a14:useLocalDpi xmlns:a14="http://schemas.microsoft.com/office/drawing/2010/main" val="0"/>
              </a:ext>
            </a:extLst>
          </a:blip>
          <a:srcRect l="11291" r="13059"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727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D4F340EA-06E9-D570-0199-7895C7B87032}"/>
              </a:ext>
            </a:extLst>
          </p:cNvPr>
          <p:cNvPicPr>
            <a:picLocks noChangeAspect="1"/>
          </p:cNvPicPr>
          <p:nvPr/>
        </p:nvPicPr>
        <p:blipFill>
          <a:blip r:embed="rId3"/>
          <a:stretch>
            <a:fillRect/>
          </a:stretch>
        </p:blipFill>
        <p:spPr>
          <a:xfrm>
            <a:off x="584642" y="2308492"/>
            <a:ext cx="2443052" cy="1741874"/>
          </a:xfrm>
          <a:prstGeom prst="rect">
            <a:avLst/>
          </a:prstGeom>
        </p:spPr>
      </p:pic>
      <p:pic>
        <p:nvPicPr>
          <p:cNvPr id="7" name="Grafik 6">
            <a:extLst>
              <a:ext uri="{FF2B5EF4-FFF2-40B4-BE49-F238E27FC236}">
                <a16:creationId xmlns:a16="http://schemas.microsoft.com/office/drawing/2014/main" id="{8AC0BA6C-1E78-483B-9923-E6FF3F980E70}"/>
              </a:ext>
            </a:extLst>
          </p:cNvPr>
          <p:cNvPicPr>
            <a:picLocks noChangeAspect="1"/>
          </p:cNvPicPr>
          <p:nvPr/>
        </p:nvPicPr>
        <p:blipFill>
          <a:blip r:embed="rId4"/>
          <a:stretch>
            <a:fillRect/>
          </a:stretch>
        </p:blipFill>
        <p:spPr>
          <a:xfrm>
            <a:off x="7372466" y="223520"/>
            <a:ext cx="2405910" cy="6634480"/>
          </a:xfrm>
          <a:prstGeom prst="rect">
            <a:avLst/>
          </a:prstGeom>
        </p:spPr>
      </p:pic>
      <p:pic>
        <p:nvPicPr>
          <p:cNvPr id="10" name="Grafik 9" descr="Ein Bild, das drinnen enthält.&#10;&#10;Automatisch generierte Beschreibung">
            <a:extLst>
              <a:ext uri="{FF2B5EF4-FFF2-40B4-BE49-F238E27FC236}">
                <a16:creationId xmlns:a16="http://schemas.microsoft.com/office/drawing/2014/main" id="{55DEA92C-8F96-22CF-C778-D34E8B6B0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938" y="2308492"/>
            <a:ext cx="2926080" cy="4399878"/>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E75E8B4-A933-8170-E82C-5196785B4497}"/>
              </a:ext>
            </a:extLst>
          </p:cNvPr>
          <p:cNvSpPr txBox="1"/>
          <p:nvPr/>
        </p:nvSpPr>
        <p:spPr>
          <a:xfrm>
            <a:off x="146956" y="223841"/>
            <a:ext cx="2988129" cy="6355586"/>
          </a:xfrm>
          <a:prstGeom prst="rect">
            <a:avLst/>
          </a:prstGeom>
          <a:noFill/>
        </p:spPr>
        <p:txBody>
          <a:bodyPr wrap="square">
            <a:spAutoFit/>
          </a:bodyPr>
          <a:lstStyle/>
          <a:p>
            <a:r>
              <a:rPr lang="en-US" sz="1100" b="1" i="0" dirty="0">
                <a:solidFill>
                  <a:srgbClr val="202122"/>
                </a:solidFill>
                <a:effectLst/>
                <a:latin typeface="Arial" panose="020B0604020202020204" pitchFamily="34" charset="0"/>
              </a:rPr>
              <a:t>Der </a:t>
            </a:r>
            <a:r>
              <a:rPr lang="en-US" sz="1100" b="1" i="0" dirty="0" err="1">
                <a:solidFill>
                  <a:srgbClr val="202122"/>
                </a:solidFill>
                <a:effectLst/>
                <a:latin typeface="Arial" panose="020B0604020202020204" pitchFamily="34" charset="0"/>
              </a:rPr>
              <a:t>ferne</a:t>
            </a:r>
            <a:r>
              <a:rPr lang="en-US" sz="1100" b="1" i="0" dirty="0">
                <a:solidFill>
                  <a:srgbClr val="202122"/>
                </a:solidFill>
                <a:effectLst/>
                <a:latin typeface="Arial" panose="020B0604020202020204" pitchFamily="34" charset="0"/>
              </a:rPr>
              <a:t> </a:t>
            </a:r>
            <a:r>
              <a:rPr lang="en-US" sz="1100" b="1" i="0" dirty="0" err="1">
                <a:solidFill>
                  <a:srgbClr val="202122"/>
                </a:solidFill>
                <a:effectLst/>
                <a:latin typeface="Arial" panose="020B0604020202020204" pitchFamily="34" charset="0"/>
              </a:rPr>
              <a:t>Klang</a:t>
            </a:r>
            <a:r>
              <a:rPr lang="zh-CN" altLang="en-US" sz="1100" b="0" i="0" dirty="0">
                <a:solidFill>
                  <a:srgbClr val="202122"/>
                </a:solidFill>
                <a:effectLst/>
                <a:latin typeface="Arial" panose="020B0604020202020204" pitchFamily="34" charset="0"/>
              </a:rPr>
              <a:t>是</a:t>
            </a:r>
            <a:r>
              <a:rPr lang="en-US" sz="1100" b="0" i="0" u="none" strike="noStrike" dirty="0">
                <a:solidFill>
                  <a:srgbClr val="0645AD"/>
                </a:solidFill>
                <a:effectLst/>
                <a:latin typeface="Arial" panose="020B0604020202020204" pitchFamily="34" charset="0"/>
                <a:hlinkClick r:id="rId2" tooltip="Franz Schreker"/>
              </a:rPr>
              <a:t>Franz </a:t>
            </a:r>
            <a:r>
              <a:rPr lang="en-US" sz="1100" b="0" i="0" u="none" strike="noStrike" dirty="0" err="1">
                <a:solidFill>
                  <a:srgbClr val="0645AD"/>
                </a:solidFill>
                <a:effectLst/>
                <a:latin typeface="Arial" panose="020B0604020202020204" pitchFamily="34" charset="0"/>
                <a:hlinkClick r:id="rId2" tooltip="Franz Schreker"/>
              </a:rPr>
              <a:t>Schreker</a:t>
            </a:r>
            <a:r>
              <a:rPr lang="zh-CN" altLang="en-US" sz="1100" b="0" i="0" dirty="0">
                <a:solidFill>
                  <a:srgbClr val="202122"/>
                </a:solidFill>
                <a:effectLst/>
                <a:latin typeface="Arial" panose="020B0604020202020204" pitchFamily="34" charset="0"/>
              </a:rPr>
              <a:t>创作的三幕</a:t>
            </a:r>
            <a:r>
              <a:rPr lang="zh-CN" altLang="en-US" sz="1100" b="0" i="0" u="none" strike="noStrike" dirty="0">
                <a:solidFill>
                  <a:srgbClr val="0645AD"/>
                </a:solidFill>
                <a:effectLst/>
                <a:latin typeface="Arial" panose="020B0604020202020204" pitchFamily="34" charset="0"/>
                <a:hlinkClick r:id="rId3" tooltip="歌剧"/>
              </a:rPr>
              <a:t>歌剧</a:t>
            </a:r>
            <a:r>
              <a:rPr lang="zh-CN" altLang="en-US" sz="1100" b="0" i="0" dirty="0">
                <a:solidFill>
                  <a:srgbClr val="202122"/>
                </a:solidFill>
                <a:effectLst/>
                <a:latin typeface="Arial" panose="020B0604020202020204" pitchFamily="34" charset="0"/>
              </a:rPr>
              <a:t>。首演于</a:t>
            </a:r>
            <a:r>
              <a:rPr lang="en-US" altLang="zh-CN" sz="1100" b="0" i="0" u="none" strike="noStrike" dirty="0">
                <a:solidFill>
                  <a:srgbClr val="0645AD"/>
                </a:solidFill>
                <a:effectLst/>
                <a:latin typeface="Arial" panose="020B0604020202020204" pitchFamily="34" charset="0"/>
                <a:hlinkClick r:id="rId4" tooltip="1912"/>
              </a:rPr>
              <a:t>1912 </a:t>
            </a:r>
            <a:r>
              <a:rPr lang="zh-CN" altLang="en-US" sz="1100" b="0" i="0" u="none" strike="noStrike" dirty="0">
                <a:solidFill>
                  <a:srgbClr val="0645AD"/>
                </a:solidFill>
                <a:effectLst/>
                <a:latin typeface="Arial" panose="020B0604020202020204" pitchFamily="34" charset="0"/>
                <a:hlinkClick r:id="rId4" tooltip="1912"/>
              </a:rPr>
              <a:t>年</a:t>
            </a:r>
            <a:r>
              <a:rPr lang="zh-CN" altLang="en-US" sz="1100" b="0" i="0" dirty="0">
                <a:solidFill>
                  <a:srgbClr val="202122"/>
                </a:solidFill>
                <a:effectLst/>
                <a:latin typeface="Arial" panose="020B0604020202020204" pitchFamily="34" charset="0"/>
              </a:rPr>
              <a:t>在美因</a:t>
            </a:r>
            <a:r>
              <a:rPr lang="zh-CN" altLang="en-US" sz="1100" b="0" i="0" u="none" strike="noStrike" dirty="0">
                <a:solidFill>
                  <a:srgbClr val="0645AD"/>
                </a:solidFill>
                <a:effectLst/>
                <a:latin typeface="Arial" panose="020B0604020202020204" pitchFamily="34" charset="0"/>
                <a:hlinkClick r:id="rId5" tooltip="Frankfurt am Main"/>
              </a:rPr>
              <a:t>河畔法兰克福</a:t>
            </a:r>
            <a:r>
              <a:rPr lang="zh-CN" altLang="en-US" sz="1100" b="0" i="0" dirty="0">
                <a:solidFill>
                  <a:srgbClr val="202122"/>
                </a:solidFill>
                <a:effectLst/>
                <a:latin typeface="Arial" panose="020B0604020202020204" pitchFamily="34" charset="0"/>
              </a:rPr>
              <a:t>举行</a:t>
            </a:r>
            <a:endParaRPr lang="en-US" altLang="zh-CN" sz="1100" b="0" i="0" dirty="0">
              <a:solidFill>
                <a:srgbClr val="202122"/>
              </a:solidFill>
              <a:effectLst/>
              <a:latin typeface="Arial" panose="020B0604020202020204" pitchFamily="34" charset="0"/>
            </a:endParaRPr>
          </a:p>
          <a:p>
            <a:endParaRPr lang="en-US" sz="1100" dirty="0">
              <a:solidFill>
                <a:srgbClr val="202122"/>
              </a:solidFill>
              <a:latin typeface="Arial" panose="020B0604020202020204" pitchFamily="34" charset="0"/>
            </a:endParaRPr>
          </a:p>
          <a:p>
            <a:r>
              <a:rPr lang="zh-CN" altLang="en-US" sz="1100" b="1" i="0" dirty="0">
                <a:solidFill>
                  <a:srgbClr val="000000"/>
                </a:solidFill>
                <a:effectLst/>
                <a:latin typeface="Arial" panose="020B0604020202020204" pitchFamily="34" charset="0"/>
              </a:rPr>
              <a:t>第一幕</a:t>
            </a:r>
          </a:p>
          <a:p>
            <a:endParaRPr lang="en-US" sz="1100" dirty="0">
              <a:solidFill>
                <a:srgbClr val="202122"/>
              </a:solidFill>
              <a:latin typeface="Arial" panose="020B0604020202020204" pitchFamily="34" charset="0"/>
            </a:endParaRPr>
          </a:p>
          <a:p>
            <a:r>
              <a:rPr lang="zh-CN" altLang="en-US" sz="1100" dirty="0"/>
              <a:t>作品发生在</a:t>
            </a:r>
            <a:r>
              <a:rPr lang="en-US" altLang="zh-CN" sz="1100" dirty="0"/>
              <a:t>1900</a:t>
            </a:r>
            <a:r>
              <a:rPr lang="zh-CN" altLang="en-US" sz="1100" dirty="0"/>
              <a:t>年前后的德国和威尼斯。年轻的作曲家弗里茨离开了他心爱的格蕾特，到国外寻找“远方的声音”来完成他的艺术创作。</a:t>
            </a:r>
            <a:r>
              <a:rPr lang="en-US" altLang="zh-CN" sz="1100" dirty="0"/>
              <a:t>Grete </a:t>
            </a:r>
            <a:r>
              <a:rPr lang="zh-CN" altLang="en-US" sz="1100" dirty="0"/>
              <a:t>的父亲喝醉了，将女儿赌给了旅店老板“</a:t>
            </a:r>
            <a:r>
              <a:rPr lang="en-US" altLang="zh-CN" sz="1100" dirty="0" err="1"/>
              <a:t>Zum</a:t>
            </a:r>
            <a:r>
              <a:rPr lang="en-US" altLang="zh-CN" sz="1100" dirty="0"/>
              <a:t> Schwan”</a:t>
            </a:r>
            <a:r>
              <a:rPr lang="zh-CN" altLang="en-US" sz="1100" dirty="0"/>
              <a:t>。葛蕾特不愿接受旅店老板的求婚，便在黑暗中离开了父母的家。起初她考虑过自杀，但当她凝视着月光下的风景时，她的求生意志战胜了。她把自己交给了一个跟着她的老妓女。</a:t>
            </a:r>
            <a:endParaRPr lang="en-US" altLang="zh-CN" sz="1100" dirty="0"/>
          </a:p>
          <a:p>
            <a:endParaRPr lang="en-US" sz="1100" dirty="0"/>
          </a:p>
          <a:p>
            <a:r>
              <a:rPr lang="zh-CN" altLang="en-US" sz="1100" dirty="0"/>
              <a:t>第二幕</a:t>
            </a:r>
            <a:endParaRPr lang="en-US" altLang="zh-CN" sz="1100" dirty="0"/>
          </a:p>
          <a:p>
            <a:endParaRPr lang="en-US" sz="1100" dirty="0"/>
          </a:p>
          <a:p>
            <a:r>
              <a:rPr lang="zh-CN" altLang="en-US" sz="1100" dirty="0"/>
              <a:t>多年后，已成为知名妓女的格蕾特与她的崇拜者在威尼斯附近的一个小岛上举办了一场盛大的派对。在场的伯爵疯狂地爱上了格雷特，但她拒绝了他，因为他让她想起了太多弗里茨。为了分散注意力，她宣布了一项比赛：谁能唱出最优美的歌曲，谁就可以和她共度一晚。比赛结束前不久，弗里茨出现了，他寻找“遥远的声音”至今没有成功。他认出了 </a:t>
            </a:r>
            <a:r>
              <a:rPr lang="en-US" altLang="zh-CN" sz="1100" dirty="0"/>
              <a:t>Grete</a:t>
            </a:r>
            <a:r>
              <a:rPr lang="zh-CN" altLang="en-US" sz="1100" dirty="0"/>
              <a:t>，歌唱了他的爱，并被选为获胜者。当他意识到他以前的爱人已经变成什么样子时，他厌恶地转身离​​开了她。无奈之下，格蕾特将自己献给了伯爵。</a:t>
            </a:r>
            <a:endParaRPr lang="en-US" altLang="zh-CN" sz="1100" dirty="0"/>
          </a:p>
          <a:p>
            <a:endParaRPr lang="en-US" sz="1100" dirty="0"/>
          </a:p>
          <a:p>
            <a:r>
              <a:rPr lang="zh-CN" altLang="en-US" sz="1100" dirty="0"/>
              <a:t>第三幕</a:t>
            </a:r>
            <a:endParaRPr lang="en-US" altLang="zh-CN" sz="1100" dirty="0"/>
          </a:p>
          <a:p>
            <a:endParaRPr lang="en-US" sz="1100" dirty="0"/>
          </a:p>
          <a:p>
            <a:r>
              <a:rPr lang="zh-CN" altLang="en-US" sz="1100" dirty="0"/>
              <a:t>弗里茨的歌剧</a:t>
            </a:r>
            <a:r>
              <a:rPr lang="en-US" altLang="zh-CN" sz="1100" dirty="0"/>
              <a:t>《</a:t>
            </a:r>
            <a:r>
              <a:rPr lang="zh-CN" altLang="en-US" sz="1100" dirty="0"/>
              <a:t>竖琴</a:t>
            </a:r>
            <a:r>
              <a:rPr lang="en-US" altLang="zh-CN" sz="1100" dirty="0"/>
              <a:t>》</a:t>
            </a:r>
            <a:r>
              <a:rPr lang="zh-CN" altLang="en-US" sz="1100" dirty="0"/>
              <a:t>首演失败。观众中有格雷特，她现在是一名街头艺人。</a:t>
            </a:r>
            <a:r>
              <a:rPr lang="en-US" altLang="zh-CN" sz="1100" dirty="0"/>
              <a:t>Fritz </a:t>
            </a:r>
            <a:r>
              <a:rPr lang="zh-CN" altLang="en-US" sz="1100" dirty="0"/>
              <a:t>意识到他不应该拒绝 </a:t>
            </a:r>
            <a:r>
              <a:rPr lang="en-US" altLang="zh-CN" sz="1100" dirty="0"/>
              <a:t>Grete </a:t>
            </a:r>
            <a:r>
              <a:rPr lang="zh-CN" altLang="en-US" sz="1100" dirty="0"/>
              <a:t>已经太晚了。当她回到他身边时，他在她怀里累得要死。</a:t>
            </a:r>
            <a:endParaRPr lang="en-US" sz="1100" dirty="0"/>
          </a:p>
        </p:txBody>
      </p:sp>
      <p:sp>
        <p:nvSpPr>
          <p:cNvPr id="5" name="Textfeld 4">
            <a:extLst>
              <a:ext uri="{FF2B5EF4-FFF2-40B4-BE49-F238E27FC236}">
                <a16:creationId xmlns:a16="http://schemas.microsoft.com/office/drawing/2014/main" id="{EE66E49D-6D9F-5953-5348-B19324674026}"/>
              </a:ext>
            </a:extLst>
          </p:cNvPr>
          <p:cNvSpPr txBox="1"/>
          <p:nvPr/>
        </p:nvSpPr>
        <p:spPr>
          <a:xfrm>
            <a:off x="3333070" y="223841"/>
            <a:ext cx="4951638" cy="3631763"/>
          </a:xfrm>
          <a:prstGeom prst="rect">
            <a:avLst/>
          </a:prstGeom>
          <a:noFill/>
        </p:spPr>
        <p:txBody>
          <a:bodyPr wrap="square">
            <a:spAutoFit/>
          </a:bodyPr>
          <a:lstStyle/>
          <a:p>
            <a:r>
              <a:rPr lang="en-US" altLang="zh-CN" sz="1000" b="0" i="0" dirty="0">
                <a:solidFill>
                  <a:srgbClr val="000000"/>
                </a:solidFill>
                <a:effectLst/>
                <a:latin typeface="Georgia" panose="02040502050405020303" pitchFamily="18" charset="0"/>
              </a:rPr>
              <a:t>1912</a:t>
            </a:r>
            <a:r>
              <a:rPr lang="zh-CN" altLang="en-US" sz="1000" b="0" i="0" dirty="0">
                <a:solidFill>
                  <a:srgbClr val="000000"/>
                </a:solidFill>
                <a:effectLst/>
                <a:latin typeface="Georgia" panose="02040502050405020303" pitchFamily="18" charset="0"/>
              </a:rPr>
              <a:t>年，弗兰茨</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施莱克的歌剧</a:t>
            </a:r>
            <a:r>
              <a:rPr lang="en-US" altLang="zh-CN" sz="1000" b="0" i="0" dirty="0">
                <a:solidFill>
                  <a:srgbClr val="000000"/>
                </a:solidFill>
                <a:effectLst/>
                <a:latin typeface="Georgia" panose="02040502050405020303" pitchFamily="18" charset="0"/>
              </a:rPr>
              <a:t>《Der </a:t>
            </a:r>
            <a:r>
              <a:rPr lang="en-US" altLang="zh-CN" sz="1000" b="0" i="0" dirty="0" err="1">
                <a:solidFill>
                  <a:srgbClr val="000000"/>
                </a:solidFill>
                <a:effectLst/>
                <a:latin typeface="Georgia" panose="02040502050405020303" pitchFamily="18" charset="0"/>
              </a:rPr>
              <a:t>ferne</a:t>
            </a:r>
            <a:r>
              <a:rPr lang="en-US" altLang="zh-CN" sz="1000" b="0" i="0" dirty="0">
                <a:solidFill>
                  <a:srgbClr val="000000"/>
                </a:solidFill>
                <a:effectLst/>
                <a:latin typeface="Georgia" panose="02040502050405020303" pitchFamily="18" charset="0"/>
              </a:rPr>
              <a:t> </a:t>
            </a:r>
            <a:r>
              <a:rPr lang="en-US" altLang="zh-CN" sz="1000" b="0" i="0" dirty="0" err="1">
                <a:solidFill>
                  <a:srgbClr val="000000"/>
                </a:solidFill>
                <a:effectLst/>
                <a:latin typeface="Georgia" panose="02040502050405020303" pitchFamily="18" charset="0"/>
              </a:rPr>
              <a:t>Klang</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在法兰克福首演。导演 </a:t>
            </a:r>
            <a:r>
              <a:rPr lang="en-US" altLang="zh-CN" sz="1000" b="0" i="0" dirty="0">
                <a:solidFill>
                  <a:srgbClr val="000000"/>
                </a:solidFill>
                <a:effectLst/>
                <a:latin typeface="Georgia" panose="02040502050405020303" pitchFamily="18" charset="0"/>
              </a:rPr>
              <a:t>Damiano </a:t>
            </a:r>
            <a:r>
              <a:rPr lang="en-US" altLang="zh-CN" sz="1000" b="0" i="0" dirty="0" err="1">
                <a:solidFill>
                  <a:srgbClr val="000000"/>
                </a:solidFill>
                <a:effectLst/>
                <a:latin typeface="Georgia" panose="02040502050405020303" pitchFamily="18" charset="0"/>
              </a:rPr>
              <a:t>Michieletto</a:t>
            </a:r>
            <a:r>
              <a:rPr lang="en-US" altLang="zh-CN" sz="1000" b="0" i="0" dirty="0">
                <a:solidFill>
                  <a:srgbClr val="000000"/>
                </a:solidFill>
                <a:effectLst/>
                <a:latin typeface="Georgia" panose="02040502050405020303" pitchFamily="18" charset="0"/>
              </a:rPr>
              <a:t> </a:t>
            </a:r>
            <a:r>
              <a:rPr lang="zh-CN" altLang="en-US" sz="1000" b="0" i="0" dirty="0">
                <a:solidFill>
                  <a:srgbClr val="000000"/>
                </a:solidFill>
                <a:effectLst/>
                <a:latin typeface="Georgia" panose="02040502050405020303" pitchFamily="18" charset="0"/>
              </a:rPr>
              <a:t>现在重新演绎了作曲家 </a:t>
            </a:r>
            <a:r>
              <a:rPr lang="en-US" altLang="zh-CN" sz="1000" b="0" i="0" dirty="0">
                <a:solidFill>
                  <a:srgbClr val="000000"/>
                </a:solidFill>
                <a:effectLst/>
                <a:latin typeface="Georgia" panose="02040502050405020303" pitchFamily="18" charset="0"/>
              </a:rPr>
              <a:t>Fritz </a:t>
            </a:r>
            <a:r>
              <a:rPr lang="zh-CN" altLang="en-US" sz="1000" b="0" i="0" dirty="0">
                <a:solidFill>
                  <a:srgbClr val="000000"/>
                </a:solidFill>
                <a:effectLst/>
                <a:latin typeface="Georgia" panose="02040502050405020303" pitchFamily="18" charset="0"/>
              </a:rPr>
              <a:t>和他的情人 </a:t>
            </a:r>
            <a:r>
              <a:rPr lang="en-US" altLang="zh-CN" sz="1000" b="0" i="0" dirty="0">
                <a:solidFill>
                  <a:srgbClr val="000000"/>
                </a:solidFill>
                <a:effectLst/>
                <a:latin typeface="Georgia" panose="02040502050405020303" pitchFamily="18" charset="0"/>
              </a:rPr>
              <a:t>Grete </a:t>
            </a:r>
            <a:r>
              <a:rPr lang="zh-CN" altLang="en-US" sz="1000" b="0" i="0" dirty="0">
                <a:solidFill>
                  <a:srgbClr val="000000"/>
                </a:solidFill>
                <a:effectLst/>
                <a:latin typeface="Georgia" panose="02040502050405020303" pitchFamily="18" charset="0"/>
              </a:rPr>
              <a:t>的故事。在法兰克福歌剧院的首演中，他将表演带到了养老院，让主角隐藏的梦想和愿望变为现实。</a:t>
            </a:r>
            <a:endParaRPr lang="en-US" altLang="zh-CN" sz="1000" b="0" i="0" dirty="0">
              <a:solidFill>
                <a:srgbClr val="000000"/>
              </a:solidFill>
              <a:effectLst/>
              <a:latin typeface="Georgia" panose="02040502050405020303" pitchFamily="18" charset="0"/>
            </a:endParaRPr>
          </a:p>
          <a:p>
            <a:endParaRPr lang="en-US" altLang="zh-CN" sz="1000" dirty="0">
              <a:solidFill>
                <a:srgbClr val="000000"/>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是一首复杂且具有挑战性的作品。音乐大气炫目，经常炽热，不适合任何方案。在法兰克福歌剧院和博物馆管弦乐团的指挥台上，它听起来很独立，很感性，有时也很叛逆。总音乐总监塞巴斯蒂安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韦格勒提供了充分的阅读，第一幕中的一些事情似乎并不完全协调，韦格勒也过分依赖音调压倒性的效果。但是晚上正在获得越来越多的音乐轮廓和形式。</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写了他自己的剧本，并商定了一出名副其实的艺术戏剧：</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喜欢 </a:t>
            </a:r>
            <a:r>
              <a:rPr lang="en-US" altLang="zh-CN" sz="1000" b="0" i="0" dirty="0">
                <a:solidFill>
                  <a:srgbClr val="7A7A7A"/>
                </a:solidFill>
                <a:effectLst/>
                <a:latin typeface="Georgia" panose="02040502050405020303" pitchFamily="18" charset="0"/>
              </a:rPr>
              <a:t>Grete</a:t>
            </a:r>
            <a:r>
              <a:rPr lang="zh-CN" altLang="en-US" sz="1000" b="0" i="0" dirty="0">
                <a:solidFill>
                  <a:srgbClr val="7A7A7A"/>
                </a:solidFill>
                <a:effectLst/>
                <a:latin typeface="Georgia" panose="02040502050405020303" pitchFamily="18" charset="0"/>
              </a:rPr>
              <a:t>，但更喜欢他计划中的大歌剧。他寻找并渴望爱情，但至少同样渴望从未听过的遥远声音。与此同时，</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发现自己身处险恶的公司，她的生活在平庸的贵族和遏制的燕子之间发生。弗里茨的最后一部歌剧失败了，但他最终完成了这部歌剧，而且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精疲力竭，濒临死亡</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终于听到了他渴望已久的音乐。与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短暂重逢，但对尘世的幸福来说为时已晚。</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将这个故事描绘成养老院中一系列梦幻般的场景。在这里，现实与妄想以一种巧妙的方式混合在一起。一对老夫妇，</a:t>
            </a:r>
            <a:r>
              <a:rPr lang="en-US" altLang="zh-CN" sz="1000" b="0" i="0" dirty="0" err="1">
                <a:solidFill>
                  <a:srgbClr val="7A7A7A"/>
                </a:solidFill>
                <a:effectLst/>
                <a:latin typeface="Georgia" panose="02040502050405020303" pitchFamily="18" charset="0"/>
              </a:rPr>
              <a:t>Steffie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Sehling</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Martin Georgi</a:t>
            </a:r>
            <a:r>
              <a:rPr lang="zh-CN" altLang="en-US" sz="1000" b="0" i="0" dirty="0">
                <a:solidFill>
                  <a:srgbClr val="7A7A7A"/>
                </a:solidFill>
                <a:effectLst/>
                <a:latin typeface="Georgia" panose="02040502050405020303" pitchFamily="18" charset="0"/>
              </a:rPr>
              <a:t>，是真正的 </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的两倍。轻轻移动的纱幕以极具美感的方式将场景和动作部分分开。压轴，无数乐器从舞台上空飘落。</a:t>
            </a:r>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表达了他对角色的热爱。特别令人高兴的是，它从未越过边界进入媚俗，而这在“</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中很容易发生。一个紧张的，高度赞扬的夜晚！</a:t>
            </a:r>
            <a:endParaRPr lang="en-US" sz="1000" dirty="0"/>
          </a:p>
        </p:txBody>
      </p:sp>
      <p:pic>
        <p:nvPicPr>
          <p:cNvPr id="6" name="Grafik 5">
            <a:extLst>
              <a:ext uri="{FF2B5EF4-FFF2-40B4-BE49-F238E27FC236}">
                <a16:creationId xmlns:a16="http://schemas.microsoft.com/office/drawing/2014/main" id="{BA6D6139-1241-6BC5-8B76-6A60A26FD15E}"/>
              </a:ext>
            </a:extLst>
          </p:cNvPr>
          <p:cNvPicPr>
            <a:picLocks noChangeAspect="1"/>
          </p:cNvPicPr>
          <p:nvPr/>
        </p:nvPicPr>
        <p:blipFill>
          <a:blip r:embed="rId6"/>
          <a:stretch>
            <a:fillRect/>
          </a:stretch>
        </p:blipFill>
        <p:spPr>
          <a:xfrm>
            <a:off x="5703649" y="4472028"/>
            <a:ext cx="2443052" cy="1741874"/>
          </a:xfrm>
          <a:prstGeom prst="rect">
            <a:avLst/>
          </a:prstGeom>
        </p:spPr>
      </p:pic>
    </p:spTree>
    <p:extLst>
      <p:ext uri="{BB962C8B-B14F-4D97-AF65-F5344CB8AC3E}">
        <p14:creationId xmlns:p14="http://schemas.microsoft.com/office/powerpoint/2010/main" val="3826595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fik 17" descr="Ein Bild, das drinnen, Decke enthält.&#10;&#10;Automatisch generierte Beschreibung">
            <a:extLst>
              <a:ext uri="{FF2B5EF4-FFF2-40B4-BE49-F238E27FC236}">
                <a16:creationId xmlns:a16="http://schemas.microsoft.com/office/drawing/2014/main" id="{66C96532-FCCC-3720-CED8-CC07AF7BBF80}"/>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r="2" b="216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0" name="Grafik 19" descr="Ein Bild, das drinnen, Möbel enthält.&#10;&#10;Automatisch generierte Beschreibung">
            <a:extLst>
              <a:ext uri="{FF2B5EF4-FFF2-40B4-BE49-F238E27FC236}">
                <a16:creationId xmlns:a16="http://schemas.microsoft.com/office/drawing/2014/main" id="{B31CD397-2A71-ACBC-B629-09A8C683A9FD}"/>
              </a:ext>
            </a:extLst>
          </p:cNvPr>
          <p:cNvPicPr>
            <a:picLocks noChangeAspect="1"/>
          </p:cNvPicPr>
          <p:nvPr/>
        </p:nvPicPr>
        <p:blipFill rotWithShape="1">
          <a:blip r:embed="rId3">
            <a:extLst>
              <a:ext uri="{28A0092B-C50C-407E-A947-70E740481C1C}">
                <a14:useLocalDpi xmlns:a14="http://schemas.microsoft.com/office/drawing/2010/main" val="0"/>
              </a:ext>
            </a:extLst>
          </a:blip>
          <a:srcRect l="7944" r="12033"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Grafik 14" descr="Ein Bild, das Boden, Sport, Tänzer enthält.&#10;&#10;Automatisch generierte Beschreibung">
            <a:extLst>
              <a:ext uri="{FF2B5EF4-FFF2-40B4-BE49-F238E27FC236}">
                <a16:creationId xmlns:a16="http://schemas.microsoft.com/office/drawing/2014/main" id="{F237C51E-22EE-612C-0E6A-2294EB9C530A}"/>
              </a:ext>
            </a:extLst>
          </p:cNvPr>
          <p:cNvPicPr>
            <a:picLocks noChangeAspect="1"/>
          </p:cNvPicPr>
          <p:nvPr/>
        </p:nvPicPr>
        <p:blipFill rotWithShape="1">
          <a:blip r:embed="rId4">
            <a:extLst>
              <a:ext uri="{28A0092B-C50C-407E-A947-70E740481C1C}">
                <a14:useLocalDpi xmlns:a14="http://schemas.microsoft.com/office/drawing/2010/main" val="0"/>
              </a:ext>
            </a:extLst>
          </a:blip>
          <a:srcRect l="11034" r="9187"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2" name="Grafik 11" descr="Ein Bild, das drinnen, Kamin enthält.&#10;&#10;Automatisch generierte Beschreibung">
            <a:extLst>
              <a:ext uri="{FF2B5EF4-FFF2-40B4-BE49-F238E27FC236}">
                <a16:creationId xmlns:a16="http://schemas.microsoft.com/office/drawing/2014/main" id="{9717B978-B570-4B66-1F34-470342BFEFFF}"/>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3291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Grafik 2" descr="Ein Bild, das Boden, Person enthält.&#10;&#10;Automatisch generierte Beschreibung">
            <a:extLst>
              <a:ext uri="{FF2B5EF4-FFF2-40B4-BE49-F238E27FC236}">
                <a16:creationId xmlns:a16="http://schemas.microsoft.com/office/drawing/2014/main" id="{DD90495E-11F3-FE12-8F2C-8171082985CA}"/>
              </a:ext>
            </a:extLst>
          </p:cNvPr>
          <p:cNvPicPr>
            <a:picLocks noChangeAspect="1"/>
          </p:cNvPicPr>
          <p:nvPr/>
        </p:nvPicPr>
        <p:blipFill rotWithShape="1">
          <a:blip r:embed="rId2">
            <a:extLst>
              <a:ext uri="{28A0092B-C50C-407E-A947-70E740481C1C}">
                <a14:useLocalDpi xmlns:a14="http://schemas.microsoft.com/office/drawing/2010/main" val="0"/>
              </a:ext>
            </a:extLst>
          </a:blip>
          <a:srcRect t="16355" r="-1" b="543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Grafik 4" descr="Ein Bild, das Person, drinnen enthält.&#10;&#10;Automatisch generierte Beschreibung">
            <a:extLst>
              <a:ext uri="{FF2B5EF4-FFF2-40B4-BE49-F238E27FC236}">
                <a16:creationId xmlns:a16="http://schemas.microsoft.com/office/drawing/2014/main" id="{3499979B-1D2F-76D4-CE6A-443E9E309D61}"/>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72400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01753"/>
          </a:xfrm>
          <a:prstGeom prst="rect">
            <a:avLst/>
          </a:prstGeom>
          <a:noFill/>
        </p:spPr>
        <p:txBody>
          <a:bodyPr wrap="square">
            <a:spAutoFit/>
          </a:bodyPr>
          <a:lstStyle/>
          <a:p>
            <a:pPr algn="l"/>
            <a:r>
              <a:rPr lang="zh-CN" altLang="en-US" sz="1000" b="0" i="0" dirty="0">
                <a:solidFill>
                  <a:srgbClr val="222222"/>
                </a:solidFill>
                <a:effectLst/>
                <a:latin typeface="Helvetica Neue"/>
              </a:rPr>
              <a:t>第四场 小母狐狸碧丝特娄希卡洞穴之前。夏夜。</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英俊的雄狐狸走过门前时，小母狐狸碧丝特娄希卡就对他送去秋波。雄狐狸立刻被她的魅力所吸引，于是走到她身边。由于小母狐狸拥有自己的住宅，而且又是在人类的家里长大，所以教养特别好。雄狐狸说他叫兹拉特夫许毕特克，他称赞她是自己心目中理想的女性，知道她特别爱吃兔子时，就向他告别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碧丝特娄希卡独自低语说，自己已经爱上他的时候，不料雄狐狸又回来了。这时他手上还抓着一只兔子，碧丝特娄希卡非常高兴，两人就开始共享兔肉。不久，雄狐狸便情不自禁地把她抱住，她很害羞地高喊着请放开我。可是很快就被他热情的话所融化，终于被雄狐狸抱着进入洞穴内。</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猫头鹰斥责碧丝特娄希卡不要脸，松鼠们则大笑不已。过一会儿后，从洞穴出来时，她却在啜泣。雄狐狸关切地问她为什么哭了，碧丝特娄希卡回答说：“你不会懂得女人的心。” 雄狐狸向她正式提出结婚的请求，于是啄木鸟就立刻发表两人结婚的消息。接着，森林里的动物们，便展现出快活的歌与舞，庆祝这对狐狸的婚礼。</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常伦猎的旅行商人哈拉希特，背着一大篓的鸡走过来。发现一只死兔子，正想伸手去抓它的时候，刚好猎场管理员出现，于是很快把手缩回来。管理员就嘲笑他说：“你总是孤家寡人一个，但好像干得很不错。”不过，哈拉希特却愉快地回答说，我决定和泰琳卡结婚了。管理员听了吓一跳，心想怎么会是泰琳卡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这时由于发现他脚下有一只死兔子，就露出疑惑的眼神。哈拉希特简直有口难辩，说明他走到这里就看到的。管理员立刻领悟这是小母狐狸的花样时，便设下圈套后离去。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碧丝特娄希卡和丈夫与子女们出现，碧丝特娄希卡发觉这只野兔是人类碰触过然后又再放在这里的，她就警告小狐狸们要小心圈套，远离这个地方。雄狐狸说：“我们多等待一会儿，让孩子们多玩一阵子。”然后亲热地爱抚着母狐狸。</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哈拉希特把鸡装入笼内后回来时，发现了这一群狐狸。机警的碧丝持娄希卡就滚到路的中间，装成死掉的模样。哈拉希特很快地把龙子放下，举起身上的猎枪。不料碧丝持娄希卡却一跃而起，忽左忽右地逃窜，把旅行商人引诱到远方，使他从山坡上滚下去。</a:t>
            </a:r>
          </a:p>
          <a:p>
            <a:pPr algn="l"/>
            <a:r>
              <a:rPr lang="zh-CN" altLang="en-US" sz="1000" b="0" i="0" dirty="0">
                <a:solidFill>
                  <a:srgbClr val="222222"/>
                </a:solidFill>
                <a:effectLst/>
                <a:latin typeface="Helvetica Neue"/>
              </a:rPr>
              <a:t>当他赶回放着鸡笼的地方时，看到小狐狸们正在吞食他的鸡群。气得哈拉希特就举起猎枪，把保护着小狐狸的碧丝特娄希卡一枪打死。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巴塞克家的庭院</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猎场管理员说，他发现了母狐狸的洞穴，但里面空无一物。今天是泰琳卡的结婚的日子，可是校长又失恋了。酒吧老板娘说，泰琳卡围着一条新的狐狸皮围巾。管理员感叹说，我们已经太老了，付过酒钱后就离去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1477328"/>
          </a:xfrm>
          <a:prstGeom prst="rect">
            <a:avLst/>
          </a:prstGeom>
          <a:noFill/>
        </p:spPr>
        <p:txBody>
          <a:bodyPr wrap="square">
            <a:spAutoFit/>
          </a:bodyPr>
          <a:lstStyle/>
          <a:p>
            <a:pPr algn="l"/>
            <a:r>
              <a:rPr lang="zh-CN" altLang="en-US" sz="1000" b="0" i="0" dirty="0">
                <a:solidFill>
                  <a:srgbClr val="222222"/>
                </a:solidFill>
                <a:effectLst/>
                <a:latin typeface="Helvetica Neue"/>
              </a:rPr>
              <a:t>第三场 和第一幕第一场一样，是干涸的黑色峡谷。</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某曰，正如这故事的开头发现小狐狸时那样，猎场管理员又在森林中打瞌睡。在梦中他又看到一只小狐狸跑了过来，它长得和碧丝特娄希卡一模一样。是它的女儿吗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当他想抓它，把手伸出时就从梦中醒过来了。</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这时被他捉到的，是一只小青蛙。这么说来，往曰碧丝特娄希卡要捉她时，也是这只青蛙跳上自己的鼻子上，把他弄醒的了。于是管理员便怒吼道：“你这妖怪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就像昔曰那样。</a:t>
            </a:r>
          </a:p>
        </p:txBody>
      </p:sp>
    </p:spTree>
    <p:extLst>
      <p:ext uri="{BB962C8B-B14F-4D97-AF65-F5344CB8AC3E}">
        <p14:creationId xmlns:p14="http://schemas.microsoft.com/office/powerpoint/2010/main" val="359001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Nacht, dunkel enthält.&#10;&#10;Automatisch generierte Beschreibung">
            <a:extLst>
              <a:ext uri="{FF2B5EF4-FFF2-40B4-BE49-F238E27FC236}">
                <a16:creationId xmlns:a16="http://schemas.microsoft.com/office/drawing/2014/main" id="{E076ECA4-1BE0-AE5B-1D6A-50B2F4CAA2A4}"/>
              </a:ext>
            </a:extLst>
          </p:cNvPr>
          <p:cNvPicPr>
            <a:picLocks noChangeAspect="1"/>
          </p:cNvPicPr>
          <p:nvPr/>
        </p:nvPicPr>
        <p:blipFill rotWithShape="1">
          <a:blip r:embed="rId2">
            <a:extLst>
              <a:ext uri="{28A0092B-C50C-407E-A947-70E740481C1C}">
                <a14:useLocalDpi xmlns:a14="http://schemas.microsoft.com/office/drawing/2010/main" val="0"/>
              </a:ext>
            </a:extLst>
          </a:blip>
          <a:srcRect r="-3" b="13704"/>
          <a:stretch/>
        </p:blipFill>
        <p:spPr>
          <a:xfrm>
            <a:off x="155257" y="171715"/>
            <a:ext cx="4723222" cy="6129087"/>
          </a:xfrm>
          <a:prstGeom prst="rect">
            <a:avLst/>
          </a:prstGeom>
        </p:spPr>
      </p:pic>
      <p:pic>
        <p:nvPicPr>
          <p:cNvPr id="11" name="Grafik 10" descr="Ein Bild, das Baum enthält.&#10;&#10;Automatisch generierte Beschreibung">
            <a:extLst>
              <a:ext uri="{FF2B5EF4-FFF2-40B4-BE49-F238E27FC236}">
                <a16:creationId xmlns:a16="http://schemas.microsoft.com/office/drawing/2014/main" id="{BAA454B4-AE5C-E3F4-1BC6-CB12BA14B439}"/>
              </a:ext>
            </a:extLst>
          </p:cNvPr>
          <p:cNvPicPr>
            <a:picLocks noChangeAspect="1"/>
          </p:cNvPicPr>
          <p:nvPr/>
        </p:nvPicPr>
        <p:blipFill rotWithShape="1">
          <a:blip r:embed="rId3">
            <a:extLst>
              <a:ext uri="{28A0092B-C50C-407E-A947-70E740481C1C}">
                <a14:useLocalDpi xmlns:a14="http://schemas.microsoft.com/office/drawing/2010/main" val="0"/>
              </a:ext>
            </a:extLst>
          </a:blip>
          <a:srcRect l="9598" r="6760" b="-1"/>
          <a:stretch/>
        </p:blipFill>
        <p:spPr>
          <a:xfrm>
            <a:off x="5035004" y="171716"/>
            <a:ext cx="4715739" cy="3171422"/>
          </a:xfrm>
          <a:prstGeom prst="rect">
            <a:avLst/>
          </a:prstGeom>
        </p:spPr>
      </p:pic>
      <p:pic>
        <p:nvPicPr>
          <p:cNvPr id="4" name="Grafik 3" descr="Ein Bild, das Wand, drinnen, Möbel, zugemüllt enthält.&#10;&#10;Automatisch generierte Beschreibung">
            <a:extLst>
              <a:ext uri="{FF2B5EF4-FFF2-40B4-BE49-F238E27FC236}">
                <a16:creationId xmlns:a16="http://schemas.microsoft.com/office/drawing/2014/main" id="{9CF18BD4-4E6F-83D8-033E-12C5DC0427DE}"/>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21008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45228-B3EC-DDC8-CF3D-89B6408E1BE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r="-2" b="-2"/>
          <a:stretch/>
        </p:blipFill>
        <p:spPr>
          <a:xfrm>
            <a:off x="4428554" y="3263116"/>
            <a:ext cx="5477446" cy="3594884"/>
          </a:xfrm>
          <a:prstGeom prst="rect">
            <a:avLst/>
          </a:prstGeom>
        </p:spPr>
      </p:pic>
      <p:pic>
        <p:nvPicPr>
          <p:cNvPr id="5" name="Grafik 4" descr="Ein Bild, das draußen, Straße, fahrend enthält.&#10;&#10;Automatisch generierte Beschreibung">
            <a:extLst>
              <a:ext uri="{FF2B5EF4-FFF2-40B4-BE49-F238E27FC236}">
                <a16:creationId xmlns:a16="http://schemas.microsoft.com/office/drawing/2014/main" id="{9ACDCF9E-7BEC-F2BF-28C8-023B88EEDF7D}"/>
              </a:ext>
            </a:extLst>
          </p:cNvPr>
          <p:cNvPicPr>
            <a:picLocks noChangeAspect="1"/>
          </p:cNvPicPr>
          <p:nvPr/>
        </p:nvPicPr>
        <p:blipFill rotWithShape="1">
          <a:blip r:embed="rId3">
            <a:extLst>
              <a:ext uri="{28A0092B-C50C-407E-A947-70E740481C1C}">
                <a14:useLocalDpi xmlns:a14="http://schemas.microsoft.com/office/drawing/2010/main" val="0"/>
              </a:ext>
            </a:extLst>
          </a:blip>
          <a:srcRect l="3021" r="18153" b="-2"/>
          <a:stretch/>
        </p:blipFill>
        <p:spPr>
          <a:xfrm>
            <a:off x="1425393" y="10"/>
            <a:ext cx="5493228"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12" name="Rectangle 11">
            <a:extLst>
              <a:ext uri="{FF2B5EF4-FFF2-40B4-BE49-F238E27FC236}">
                <a16:creationId xmlns:a16="http://schemas.microsoft.com/office/drawing/2014/main" id="{806692FB-8FCB-4B46-A077-B6132E789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9326" y="160868"/>
            <a:ext cx="2725969" cy="2941382"/>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960A-022A-4742-832C-FCE8ABEAB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03" y="4069977"/>
            <a:ext cx="1163984" cy="2019928"/>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Nacht enthält.&#10;&#10;Automatisch generierte Beschreibung">
            <a:extLst>
              <a:ext uri="{FF2B5EF4-FFF2-40B4-BE49-F238E27FC236}">
                <a16:creationId xmlns:a16="http://schemas.microsoft.com/office/drawing/2014/main" id="{37245352-3DE0-BA48-EA7D-CE53E7DE68D1}"/>
              </a:ext>
            </a:extLst>
          </p:cNvPr>
          <p:cNvPicPr>
            <a:picLocks noChangeAspect="1"/>
          </p:cNvPicPr>
          <p:nvPr/>
        </p:nvPicPr>
        <p:blipFill rotWithShape="1">
          <a:blip r:embed="rId4">
            <a:extLst>
              <a:ext uri="{28A0092B-C50C-407E-A947-70E740481C1C}">
                <a14:useLocalDpi xmlns:a14="http://schemas.microsoft.com/office/drawing/2010/main" val="0"/>
              </a:ext>
            </a:extLst>
          </a:blip>
          <a:srcRect t="52476" r="3" b="762"/>
          <a:stretch/>
        </p:blipFill>
        <p:spPr>
          <a:xfrm>
            <a:off x="1425393" y="4069977"/>
            <a:ext cx="2872456" cy="2019928"/>
          </a:xfrm>
          <a:prstGeom prst="rect">
            <a:avLst/>
          </a:prstGeom>
        </p:spPr>
      </p:pic>
    </p:spTree>
    <p:extLst>
      <p:ext uri="{BB962C8B-B14F-4D97-AF65-F5344CB8AC3E}">
        <p14:creationId xmlns:p14="http://schemas.microsoft.com/office/powerpoint/2010/main" val="1070538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72075"/>
            <a:ext cx="6740536" cy="1935401"/>
          </a:xfrm>
          <a:prstGeom prst="rect">
            <a:avLst/>
          </a:prstGeom>
        </p:spPr>
      </p:pic>
      <p:pic>
        <p:nvPicPr>
          <p:cNvPr id="3" name="Grafik 2">
            <a:extLst>
              <a:ext uri="{FF2B5EF4-FFF2-40B4-BE49-F238E27FC236}">
                <a16:creationId xmlns:a16="http://schemas.microsoft.com/office/drawing/2014/main" id="{B6F1FC3A-6D63-0E91-A0DE-63CEAC6EB112}"/>
              </a:ext>
            </a:extLst>
          </p:cNvPr>
          <p:cNvPicPr>
            <a:picLocks noChangeAspect="1"/>
          </p:cNvPicPr>
          <p:nvPr/>
        </p:nvPicPr>
        <p:blipFill>
          <a:blip r:embed="rId3"/>
          <a:stretch>
            <a:fillRect/>
          </a:stretch>
        </p:blipFill>
        <p:spPr>
          <a:xfrm>
            <a:off x="7458074" y="149630"/>
            <a:ext cx="2447925" cy="2085544"/>
          </a:xfrm>
          <a:prstGeom prst="rect">
            <a:avLst/>
          </a:prstGeom>
        </p:spPr>
      </p:pic>
      <p:pic>
        <p:nvPicPr>
          <p:cNvPr id="5" name="Grafik 4">
            <a:extLst>
              <a:ext uri="{FF2B5EF4-FFF2-40B4-BE49-F238E27FC236}">
                <a16:creationId xmlns:a16="http://schemas.microsoft.com/office/drawing/2014/main" id="{8670CB35-D8A4-EC20-7024-24E31310C5C8}"/>
              </a:ext>
            </a:extLst>
          </p:cNvPr>
          <p:cNvPicPr>
            <a:picLocks noChangeAspect="1"/>
          </p:cNvPicPr>
          <p:nvPr/>
        </p:nvPicPr>
        <p:blipFill>
          <a:blip r:embed="rId4"/>
          <a:stretch>
            <a:fillRect/>
          </a:stretch>
        </p:blipFill>
        <p:spPr>
          <a:xfrm>
            <a:off x="7429498" y="3214050"/>
            <a:ext cx="2505075" cy="3571875"/>
          </a:xfrm>
          <a:prstGeom prst="rect">
            <a:avLst/>
          </a:prstGeom>
        </p:spPr>
      </p:pic>
      <p:pic>
        <p:nvPicPr>
          <p:cNvPr id="8" name="Grafik 7">
            <a:extLst>
              <a:ext uri="{FF2B5EF4-FFF2-40B4-BE49-F238E27FC236}">
                <a16:creationId xmlns:a16="http://schemas.microsoft.com/office/drawing/2014/main" id="{5EF4E0B0-EC0A-5723-D9C7-1E00FD47F013}"/>
              </a:ext>
            </a:extLst>
          </p:cNvPr>
          <p:cNvPicPr>
            <a:picLocks noChangeAspect="1"/>
          </p:cNvPicPr>
          <p:nvPr/>
        </p:nvPicPr>
        <p:blipFill>
          <a:blip r:embed="rId5"/>
          <a:stretch>
            <a:fillRect/>
          </a:stretch>
        </p:blipFill>
        <p:spPr>
          <a:xfrm>
            <a:off x="4953000" y="4176075"/>
            <a:ext cx="2324100" cy="2609850"/>
          </a:xfrm>
          <a:prstGeom prst="rect">
            <a:avLst/>
          </a:prstGeom>
        </p:spPr>
      </p:pic>
    </p:spTree>
    <p:extLst>
      <p:ext uri="{BB962C8B-B14F-4D97-AF65-F5344CB8AC3E}">
        <p14:creationId xmlns:p14="http://schemas.microsoft.com/office/powerpoint/2010/main" val="2106357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22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38936" cy="1906229"/>
          </a:xfrm>
          <a:prstGeom prst="rect">
            <a:avLst/>
          </a:prstGeom>
        </p:spPr>
      </p:pic>
      <p:pic>
        <p:nvPicPr>
          <p:cNvPr id="3" name="Grafik 2">
            <a:extLst>
              <a:ext uri="{FF2B5EF4-FFF2-40B4-BE49-F238E27FC236}">
                <a16:creationId xmlns:a16="http://schemas.microsoft.com/office/drawing/2014/main" id="{072A8408-9FFC-CB2E-A57A-4B7BF3E82346}"/>
              </a:ext>
            </a:extLst>
          </p:cNvPr>
          <p:cNvPicPr>
            <a:picLocks noChangeAspect="1"/>
          </p:cNvPicPr>
          <p:nvPr/>
        </p:nvPicPr>
        <p:blipFill rotWithShape="1">
          <a:blip r:embed="rId3"/>
          <a:srcRect t="1959" r="17732"/>
          <a:stretch/>
        </p:blipFill>
        <p:spPr>
          <a:xfrm>
            <a:off x="6766560" y="149630"/>
            <a:ext cx="3063875" cy="1652905"/>
          </a:xfrm>
          <a:prstGeom prst="rect">
            <a:avLst/>
          </a:prstGeom>
        </p:spPr>
      </p:pic>
      <p:pic>
        <p:nvPicPr>
          <p:cNvPr id="5" name="Grafik 4">
            <a:extLst>
              <a:ext uri="{FF2B5EF4-FFF2-40B4-BE49-F238E27FC236}">
                <a16:creationId xmlns:a16="http://schemas.microsoft.com/office/drawing/2014/main" id="{44B85A0E-CCA3-792F-8977-217AC3FD9AC7}"/>
              </a:ext>
            </a:extLst>
          </p:cNvPr>
          <p:cNvPicPr>
            <a:picLocks noChangeAspect="1"/>
          </p:cNvPicPr>
          <p:nvPr/>
        </p:nvPicPr>
        <p:blipFill>
          <a:blip r:embed="rId4"/>
          <a:stretch>
            <a:fillRect/>
          </a:stretch>
        </p:blipFill>
        <p:spPr>
          <a:xfrm>
            <a:off x="6975475" y="2183275"/>
            <a:ext cx="2854960" cy="4674725"/>
          </a:xfrm>
          <a:prstGeom prst="rect">
            <a:avLst/>
          </a:prstGeom>
        </p:spPr>
      </p:pic>
    </p:spTree>
    <p:extLst>
      <p:ext uri="{BB962C8B-B14F-4D97-AF65-F5344CB8AC3E}">
        <p14:creationId xmlns:p14="http://schemas.microsoft.com/office/powerpoint/2010/main" val="274104075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23285</Words>
  <Application>Microsoft Office PowerPoint</Application>
  <PresentationFormat>A4-Papier (210 x 297 mm)</PresentationFormat>
  <Paragraphs>295</Paragraphs>
  <Slides>67</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67</vt:i4>
      </vt:variant>
    </vt:vector>
  </HeadingPairs>
  <TitlesOfParts>
    <vt:vector size="77" baseType="lpstr">
      <vt:lpstr>Helvetica Neue</vt:lpstr>
      <vt:lpstr>Helvetica Neue</vt:lpstr>
      <vt:lpstr>Meiryo</vt:lpstr>
      <vt:lpstr>Neutra2Text</vt:lpstr>
      <vt:lpstr>NovelPro-regular</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119</cp:revision>
  <cp:lastPrinted>2022-12-28T07:39:23Z</cp:lastPrinted>
  <dcterms:created xsi:type="dcterms:W3CDTF">2022-11-07T20:45:57Z</dcterms:created>
  <dcterms:modified xsi:type="dcterms:W3CDTF">2023-02-17T08:50:52Z</dcterms:modified>
</cp:coreProperties>
</file>